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6" r:id="rId1"/>
  </p:sldMasterIdLst>
  <p:notesMasterIdLst>
    <p:notesMasterId r:id="rId36"/>
  </p:notesMasterIdLst>
  <p:sldIdLst>
    <p:sldId id="256" r:id="rId2"/>
    <p:sldId id="257" r:id="rId3"/>
    <p:sldId id="275" r:id="rId4"/>
    <p:sldId id="274" r:id="rId5"/>
    <p:sldId id="277" r:id="rId6"/>
    <p:sldId id="278" r:id="rId7"/>
    <p:sldId id="294" r:id="rId8"/>
    <p:sldId id="305" r:id="rId9"/>
    <p:sldId id="293" r:id="rId10"/>
    <p:sldId id="300" r:id="rId11"/>
    <p:sldId id="306" r:id="rId12"/>
    <p:sldId id="307" r:id="rId13"/>
    <p:sldId id="295" r:id="rId14"/>
    <p:sldId id="296" r:id="rId15"/>
    <p:sldId id="308" r:id="rId16"/>
    <p:sldId id="298" r:id="rId17"/>
    <p:sldId id="309" r:id="rId18"/>
    <p:sldId id="280" r:id="rId19"/>
    <p:sldId id="281" r:id="rId20"/>
    <p:sldId id="282" r:id="rId21"/>
    <p:sldId id="268" r:id="rId22"/>
    <p:sldId id="271" r:id="rId23"/>
    <p:sldId id="272" r:id="rId24"/>
    <p:sldId id="259" r:id="rId25"/>
    <p:sldId id="286" r:id="rId26"/>
    <p:sldId id="292" r:id="rId27"/>
    <p:sldId id="310" r:id="rId28"/>
    <p:sldId id="285" r:id="rId29"/>
    <p:sldId id="302" r:id="rId30"/>
    <p:sldId id="258" r:id="rId31"/>
    <p:sldId id="261" r:id="rId32"/>
    <p:sldId id="269" r:id="rId33"/>
    <p:sldId id="311" r:id="rId34"/>
    <p:sldId id="266"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86" autoAdjust="0"/>
    <p:restoredTop sz="72843" autoAdjust="0"/>
  </p:normalViewPr>
  <p:slideViewPr>
    <p:cSldViewPr>
      <p:cViewPr varScale="1">
        <p:scale>
          <a:sx n="98" d="100"/>
          <a:sy n="98" d="100"/>
        </p:scale>
        <p:origin x="1496" y="20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8.png>
</file>

<file path=ppt/media/image19.gif>
</file>

<file path=ppt/media/image2.png>
</file>

<file path=ppt/media/image21.tiff>
</file>

<file path=ppt/media/image23.tiff>
</file>

<file path=ppt/media/image24.png>
</file>

<file path=ppt/media/image25.png>
</file>

<file path=ppt/media/image26.png>
</file>

<file path=ppt/media/image28.tiff>
</file>

<file path=ppt/media/image29.png>
</file>

<file path=ppt/media/image3.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8E11BB-E783-4059-8A31-8D5530FE24F5}" type="datetimeFigureOut">
              <a:rPr lang="en-US" smtClean="0"/>
              <a:pPr/>
              <a:t>8/28/18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08C413E-F004-4628-91D8-A6C54AF95B3E}" type="slidenum">
              <a:rPr lang="en-US" smtClean="0"/>
              <a:pPr/>
              <a:t>‹#›</a:t>
            </a:fld>
            <a:endParaRPr lang="en-US"/>
          </a:p>
        </p:txBody>
      </p:sp>
    </p:spTree>
    <p:extLst>
      <p:ext uri="{BB962C8B-B14F-4D97-AF65-F5344CB8AC3E}">
        <p14:creationId xmlns:p14="http://schemas.microsoft.com/office/powerpoint/2010/main" val="3949731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(1/9/13 14:58) -----</a:t>
            </a:r>
          </a:p>
          <a:p>
            <a:r>
              <a:rPr lang="en-US"/>
              <a:t>Name</a:t>
            </a:r>
          </a:p>
          <a:p>
            <a:r>
              <a:rPr lang="en-US"/>
              <a:t>Degree/Program</a:t>
            </a:r>
          </a:p>
          <a:p>
            <a:r>
              <a:rPr lang="en-US"/>
              <a:t>Your interest in image analysis</a:t>
            </a:r>
          </a:p>
          <a:p>
            <a:r>
              <a:rPr lang="en-US"/>
              <a:t>Relevant experience</a:t>
            </a:r>
          </a:p>
        </p:txBody>
      </p:sp>
      <p:sp>
        <p:nvSpPr>
          <p:cNvPr id="4" name="Slide Number Placeholder 3"/>
          <p:cNvSpPr>
            <a:spLocks noGrp="1"/>
          </p:cNvSpPr>
          <p:nvPr>
            <p:ph type="sldNum" sz="quarter" idx="10"/>
          </p:nvPr>
        </p:nvSpPr>
        <p:spPr/>
        <p:txBody>
          <a:bodyPr/>
          <a:lstStyle/>
          <a:p>
            <a:fld id="{F08C413E-F004-4628-91D8-A6C54AF95B3E}" type="slidenum">
              <a:rPr lang="en-US" smtClean="0"/>
              <a:pPr/>
              <a:t>1</a:t>
            </a:fld>
            <a:endParaRPr lang="en-US"/>
          </a:p>
        </p:txBody>
      </p:sp>
    </p:spTree>
    <p:extLst>
      <p:ext uri="{BB962C8B-B14F-4D97-AF65-F5344CB8AC3E}">
        <p14:creationId xmlns:p14="http://schemas.microsoft.com/office/powerpoint/2010/main" val="3110252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What to show?</a:t>
            </a:r>
          </a:p>
          <a:p>
            <a:endParaRPr lang="en-US" dirty="0" smtClean="0"/>
          </a:p>
          <a:p>
            <a:pPr marL="171450" indent="-171450">
              <a:buFont typeface="Arial" charset="0"/>
              <a:buChar char="•"/>
            </a:pPr>
            <a:r>
              <a:rPr lang="en-US" baseline="0" dirty="0" smtClean="0"/>
              <a:t>CT and MRI on </a:t>
            </a:r>
            <a:r>
              <a:rPr lang="en-US" baseline="0" dirty="0" err="1" smtClean="0"/>
              <a:t>Fpbio</a:t>
            </a:r>
            <a:r>
              <a:rPr lang="en-US" baseline="0" dirty="0" smtClean="0"/>
              <a:t>? Good introduction to slicing</a:t>
            </a:r>
          </a:p>
          <a:p>
            <a:pPr marL="628650" lvl="1" indent="-171450">
              <a:buFont typeface="Arial" charset="0"/>
              <a:buChar char="•"/>
            </a:pPr>
            <a:r>
              <a:rPr lang="en-US" dirty="0" smtClean="0"/>
              <a:t>http://</a:t>
            </a:r>
            <a:r>
              <a:rPr lang="en-US" dirty="0" err="1" smtClean="0"/>
              <a:t>fpb.ceb.cam.ac.uk</a:t>
            </a:r>
            <a:r>
              <a:rPr lang="en-US" dirty="0" smtClean="0"/>
              <a:t>/demo/</a:t>
            </a:r>
            <a:r>
              <a:rPr lang="en-US" dirty="0" err="1" smtClean="0"/>
              <a:t>index.html</a:t>
            </a:r>
            <a:endParaRPr lang="en-US" dirty="0" smtClean="0"/>
          </a:p>
          <a:p>
            <a:pPr marL="628650" lvl="1" indent="-171450">
              <a:buFont typeface="Arial" charset="0"/>
              <a:buChar char="•"/>
            </a:pPr>
            <a:r>
              <a:rPr lang="en-US" dirty="0" smtClean="0"/>
              <a:t>Compare to viewing brain images in ITK-SNAP	</a:t>
            </a:r>
          </a:p>
          <a:p>
            <a:pPr marL="171450" lvl="0" indent="-171450">
              <a:buFont typeface="Arial" charset="0"/>
              <a:buChar char="•"/>
            </a:pPr>
            <a:r>
              <a:rPr lang="en-US" dirty="0" smtClean="0"/>
              <a:t>4D Lung CT</a:t>
            </a:r>
          </a:p>
          <a:p>
            <a:pPr marL="628650" lvl="1" indent="-171450">
              <a:buFont typeface="Arial" charset="0"/>
              <a:buChar char="•"/>
            </a:pPr>
            <a:r>
              <a:rPr lang="en-US" dirty="0" smtClean="0"/>
              <a:t>On the laptop</a:t>
            </a:r>
          </a:p>
          <a:p>
            <a:pPr marL="628650" lvl="1" indent="-171450">
              <a:buFont typeface="Arial" charset="0"/>
              <a:buChar char="•"/>
            </a:pPr>
            <a:r>
              <a:rPr lang="en-US" dirty="0" smtClean="0"/>
              <a:t>Highlight anisotropy</a:t>
            </a:r>
          </a:p>
          <a:p>
            <a:pPr marL="171450" lvl="0" indent="-171450">
              <a:buFont typeface="Arial" charset="0"/>
              <a:buChar char="•"/>
            </a:pPr>
            <a:r>
              <a:rPr lang="en-US" dirty="0" smtClean="0"/>
              <a:t>4D valve ultrasound</a:t>
            </a:r>
          </a:p>
          <a:p>
            <a:pPr marL="628650" lvl="1" indent="-171450">
              <a:buFont typeface="Arial" charset="0"/>
              <a:buChar char="•"/>
            </a:pPr>
            <a:r>
              <a:rPr lang="en-US" dirty="0" smtClean="0"/>
              <a:t>On</a:t>
            </a:r>
            <a:r>
              <a:rPr lang="en-US" baseline="0" dirty="0" smtClean="0"/>
              <a:t> the laptop</a:t>
            </a:r>
          </a:p>
          <a:p>
            <a:pPr marL="628650" lvl="1" indent="-171450">
              <a:buFont typeface="Arial" charset="0"/>
              <a:buChar char="•"/>
            </a:pPr>
            <a:r>
              <a:rPr lang="en-US" baseline="0" dirty="0" smtClean="0"/>
              <a:t>Show </a:t>
            </a:r>
            <a:r>
              <a:rPr lang="en-US" baseline="0" dirty="0" err="1" smtClean="0"/>
              <a:t>paraview</a:t>
            </a:r>
            <a:r>
              <a:rPr lang="en-US" baseline="0" dirty="0" smtClean="0"/>
              <a:t> too</a:t>
            </a:r>
          </a:p>
          <a:p>
            <a:pPr marL="171450" lvl="0" indent="-171450">
              <a:buFont typeface="Arial" charset="0"/>
              <a:buChar char="•"/>
            </a:pPr>
            <a:r>
              <a:rPr lang="en-US" baseline="0" dirty="0" smtClean="0"/>
              <a:t>3D placenta ultrasound</a:t>
            </a:r>
          </a:p>
          <a:p>
            <a:pPr marL="628650" lvl="1" indent="-171450">
              <a:buFont typeface="Arial" charset="0"/>
              <a:buChar char="•"/>
            </a:pPr>
            <a:r>
              <a:rPr lang="en-US" baseline="0" dirty="0" smtClean="0"/>
              <a:t>Deep learning</a:t>
            </a:r>
          </a:p>
          <a:p>
            <a:pPr marL="171450" lvl="0" indent="-171450">
              <a:buFont typeface="Arial" charset="0"/>
              <a:buChar char="•"/>
            </a:pPr>
            <a:r>
              <a:rPr lang="en-US" baseline="0" dirty="0" smtClean="0"/>
              <a:t>Histology</a:t>
            </a:r>
          </a:p>
          <a:p>
            <a:pPr marL="628650" lvl="1" indent="-171450">
              <a:buFont typeface="Arial" charset="0"/>
              <a:buChar char="•"/>
            </a:pPr>
            <a:r>
              <a:rPr lang="en-US" baseline="0" dirty="0" smtClean="0"/>
              <a:t>Open using online Leica viewer</a:t>
            </a:r>
          </a:p>
          <a:p>
            <a:pPr marL="628650" lvl="1" indent="-171450">
              <a:buFont typeface="Arial" charset="0"/>
              <a:buChar char="•"/>
            </a:pPr>
            <a:r>
              <a:rPr lang="en-US" baseline="0" dirty="0" smtClean="0"/>
              <a:t>Safari, go to </a:t>
            </a:r>
            <a:r>
              <a:rPr lang="en-US" baseline="0" dirty="0" err="1" smtClean="0"/>
              <a:t>slidehosting.eu</a:t>
            </a:r>
            <a:r>
              <a:rPr lang="en-US" baseline="0" dirty="0" smtClean="0"/>
              <a:t>, </a:t>
            </a:r>
            <a:r>
              <a:rPr lang="en-US" baseline="0" dirty="0" err="1" smtClean="0"/>
              <a:t>aaicguest</a:t>
            </a:r>
            <a:r>
              <a:rPr lang="en-US" baseline="0" dirty="0" smtClean="0"/>
              <a:t>, </a:t>
            </a:r>
            <a:r>
              <a:rPr lang="en-US" baseline="0" dirty="0" err="1" smtClean="0"/>
              <a:t>leica</a:t>
            </a:r>
            <a:endParaRPr lang="en-US" baseline="0" dirty="0" smtClean="0"/>
          </a:p>
          <a:p>
            <a:pPr marL="628650" lvl="1" indent="-171450">
              <a:buFont typeface="Arial" charset="0"/>
              <a:buChar char="•"/>
            </a:pPr>
            <a:r>
              <a:rPr lang="en-US" baseline="0" dirty="0" smtClean="0"/>
              <a:t>Case 65 for Tau. Case 147 for H&amp;E of cells</a:t>
            </a:r>
          </a:p>
          <a:p>
            <a:pPr marL="628650" lvl="1" indent="-171450">
              <a:buFont typeface="Arial" charset="0"/>
              <a:buChar char="•"/>
            </a:pPr>
            <a:r>
              <a:rPr lang="en-US" baseline="0" dirty="0" smtClean="0"/>
              <a:t>https://</a:t>
            </a:r>
            <a:r>
              <a:rPr lang="en-US" baseline="0" dirty="0" err="1" smtClean="0"/>
              <a:t>slidehosting.eu</a:t>
            </a:r>
            <a:r>
              <a:rPr lang="en-US" baseline="0" dirty="0" smtClean="0"/>
              <a:t>/</a:t>
            </a:r>
            <a:r>
              <a:rPr lang="en-US" baseline="0" dirty="0" err="1" smtClean="0"/>
              <a:t>imageserver</a:t>
            </a:r>
            <a:r>
              <a:rPr lang="en-US" baseline="0" dirty="0" smtClean="0"/>
              <a:t>/@@_oMuyUaVqHX0b4RAUhfznaaBe0rIisSg7i2KDYb_spjeS6XLKShXPg==/@65/</a:t>
            </a:r>
            <a:r>
              <a:rPr lang="en-US" baseline="0" dirty="0" err="1" smtClean="0"/>
              <a:t>view.apml</a:t>
            </a:r>
            <a:endParaRPr lang="en-US" baseline="0" dirty="0" smtClean="0"/>
          </a:p>
          <a:p>
            <a:pPr marL="171450" lvl="0" indent="-171450">
              <a:buFont typeface="Arial" charset="0"/>
              <a:buChar char="•"/>
            </a:pPr>
            <a:r>
              <a:rPr lang="en-US" baseline="0" dirty="0" smtClean="0"/>
              <a:t>Clarity</a:t>
            </a:r>
          </a:p>
          <a:p>
            <a:pPr marL="628650" lvl="1" indent="-171450">
              <a:buFont typeface="Arial" charset="0"/>
              <a:buChar char="•"/>
            </a:pPr>
            <a:r>
              <a:rPr lang="en-US" dirty="0" smtClean="0"/>
              <a:t>https://</a:t>
            </a:r>
            <a:r>
              <a:rPr lang="en-US" dirty="0" err="1" smtClean="0"/>
              <a:t>www.youtube.com</a:t>
            </a:r>
            <a:r>
              <a:rPr lang="en-US" dirty="0" smtClean="0"/>
              <a:t>/</a:t>
            </a:r>
            <a:r>
              <a:rPr lang="en-US" dirty="0" err="1" smtClean="0"/>
              <a:t>watch?v</a:t>
            </a:r>
            <a:r>
              <a:rPr lang="en-US" dirty="0" smtClean="0"/>
              <a:t>=c-NMfp13Uug</a:t>
            </a:r>
          </a:p>
          <a:p>
            <a:pPr marL="171450" marR="0" lvl="0" indent="-171450" algn="l" defTabSz="914400" rtl="0" eaLnBrk="1" fontAlgn="auto" latinLnBrk="0" hangingPunct="1">
              <a:lnSpc>
                <a:spcPct val="100000"/>
              </a:lnSpc>
              <a:spcBef>
                <a:spcPts val="0"/>
              </a:spcBef>
              <a:spcAft>
                <a:spcPts val="0"/>
              </a:spcAft>
              <a:buClrTx/>
              <a:buSzTx/>
              <a:buFont typeface="Arial" charset="0"/>
              <a:buChar char="•"/>
              <a:tabLst/>
              <a:defRPr/>
            </a:pPr>
            <a:r>
              <a:rPr lang="en-US" baseline="0" dirty="0" smtClean="0"/>
              <a:t>MRI and PET pair</a:t>
            </a:r>
          </a:p>
          <a:p>
            <a:pPr marL="628650" lvl="1" indent="-171450">
              <a:buFont typeface="Arial" charset="0"/>
              <a:buChar char="•"/>
            </a:pPr>
            <a:r>
              <a:rPr lang="en-US" dirty="0" smtClean="0"/>
              <a:t>Discuss how PET is being used to do “histology in vivo”</a:t>
            </a:r>
          </a:p>
          <a:p>
            <a:pPr marL="171450" lvl="0" indent="-171450">
              <a:buFont typeface="Arial" charset="0"/>
              <a:buChar char="•"/>
            </a:pPr>
            <a:r>
              <a:rPr lang="en-US" dirty="0" smtClean="0"/>
              <a:t>DCE-MRI in </a:t>
            </a:r>
            <a:r>
              <a:rPr lang="en-US" dirty="0" err="1" smtClean="0"/>
              <a:t>Horos</a:t>
            </a:r>
            <a:r>
              <a:rPr lang="en-US" dirty="0" smtClean="0"/>
              <a:t> and</a:t>
            </a:r>
            <a:r>
              <a:rPr lang="en-US" baseline="0" dirty="0" smtClean="0"/>
              <a:t> </a:t>
            </a:r>
            <a:r>
              <a:rPr lang="en-US" baseline="0" smtClean="0"/>
              <a:t>Qt</a:t>
            </a:r>
            <a:endParaRPr lang="en-US" dirty="0" smtClean="0"/>
          </a:p>
          <a:p>
            <a:pPr marL="171450" lvl="0" indent="-171450">
              <a:buFont typeface="Arial" charset="0"/>
              <a:buChar char="•"/>
            </a:pPr>
            <a:r>
              <a:rPr lang="en-US" dirty="0" smtClean="0"/>
              <a:t>Diffusion MRI?</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3</a:t>
            </a:fld>
            <a:endParaRPr lang="en-US"/>
          </a:p>
        </p:txBody>
      </p:sp>
    </p:spTree>
    <p:extLst>
      <p:ext uri="{BB962C8B-B14F-4D97-AF65-F5344CB8AC3E}">
        <p14:creationId xmlns:p14="http://schemas.microsoft.com/office/powerpoint/2010/main" val="2794665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a:t>
            </a:r>
            <a:r>
              <a:rPr lang="en-US" baseline="0" dirty="0" smtClean="0"/>
              <a:t> a list on the board…</a:t>
            </a:r>
            <a:endParaRPr lang="en-US" dirty="0" smtClean="0"/>
          </a:p>
          <a:p>
            <a:endParaRPr lang="en-US" dirty="0" smtClean="0"/>
          </a:p>
          <a:p>
            <a:r>
              <a:rPr lang="en-US" dirty="0" smtClean="0"/>
              <a:t>Structural</a:t>
            </a:r>
            <a:r>
              <a:rPr lang="en-US" baseline="0" dirty="0" smtClean="0"/>
              <a:t> vs. functional</a:t>
            </a:r>
          </a:p>
          <a:p>
            <a:r>
              <a:rPr lang="en-US" baseline="0" dirty="0" smtClean="0"/>
              <a:t>Univariate vs. multivariate</a:t>
            </a:r>
          </a:p>
          <a:p>
            <a:r>
              <a:rPr lang="en-US" baseline="0" dirty="0" smtClean="0"/>
              <a:t>Invasive vs. non-invasive</a:t>
            </a:r>
          </a:p>
          <a:p>
            <a:r>
              <a:rPr lang="en-US" baseline="0" dirty="0" smtClean="0"/>
              <a:t>Expensive vs. Cheap</a:t>
            </a:r>
          </a:p>
          <a:p>
            <a:r>
              <a:rPr lang="en-US" dirty="0" smtClean="0"/>
              <a:t>Time-varying vs. Single</a:t>
            </a:r>
            <a:r>
              <a:rPr lang="en-US" baseline="0" dirty="0" smtClean="0"/>
              <a:t> </a:t>
            </a:r>
            <a:r>
              <a:rPr lang="en-US" baseline="0" dirty="0" err="1" smtClean="0"/>
              <a:t>timepoint</a:t>
            </a:r>
            <a:endParaRPr lang="en-US" baseline="0" dirty="0" smtClean="0"/>
          </a:p>
          <a:p>
            <a:r>
              <a:rPr lang="en-US" baseline="0" dirty="0" smtClean="0"/>
              <a:t>Single-component vs. multi-component</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4</a:t>
            </a:fld>
            <a:endParaRPr lang="en-US"/>
          </a:p>
        </p:txBody>
      </p:sp>
    </p:spTree>
    <p:extLst>
      <p:ext uri="{BB962C8B-B14F-4D97-AF65-F5344CB8AC3E}">
        <p14:creationId xmlns:p14="http://schemas.microsoft.com/office/powerpoint/2010/main" val="909743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a:t>
            </a:r>
            <a:r>
              <a:rPr lang="en-US" baseline="0" dirty="0" smtClean="0"/>
              <a:t> a list on the board…</a:t>
            </a:r>
            <a:endParaRPr lang="en-US" dirty="0" smtClean="0"/>
          </a:p>
          <a:p>
            <a:endParaRPr lang="en-US" dirty="0" smtClean="0"/>
          </a:p>
          <a:p>
            <a:r>
              <a:rPr lang="en-US" dirty="0" smtClean="0"/>
              <a:t>Structural</a:t>
            </a:r>
            <a:r>
              <a:rPr lang="en-US" baseline="0" dirty="0" smtClean="0"/>
              <a:t> vs. functional</a:t>
            </a:r>
          </a:p>
          <a:p>
            <a:r>
              <a:rPr lang="en-US" baseline="0" dirty="0" smtClean="0"/>
              <a:t>Univariate vs. multivariate</a:t>
            </a:r>
          </a:p>
          <a:p>
            <a:r>
              <a:rPr lang="en-US" baseline="0" dirty="0" smtClean="0"/>
              <a:t>Invasive vs. non-invasive</a:t>
            </a:r>
          </a:p>
          <a:p>
            <a:r>
              <a:rPr lang="en-US" baseline="0" dirty="0" smtClean="0"/>
              <a:t>Expensive vs. Cheap</a:t>
            </a:r>
          </a:p>
          <a:p>
            <a:r>
              <a:rPr lang="en-US" dirty="0" smtClean="0"/>
              <a:t>Time-varying vs. Single</a:t>
            </a:r>
            <a:r>
              <a:rPr lang="en-US" baseline="0" dirty="0" smtClean="0"/>
              <a:t> </a:t>
            </a:r>
            <a:r>
              <a:rPr lang="en-US" baseline="0" dirty="0" err="1" smtClean="0"/>
              <a:t>timepoint</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5</a:t>
            </a:fld>
            <a:endParaRPr lang="en-US"/>
          </a:p>
        </p:txBody>
      </p:sp>
    </p:spTree>
    <p:extLst>
      <p:ext uri="{BB962C8B-B14F-4D97-AF65-F5344CB8AC3E}">
        <p14:creationId xmlns:p14="http://schemas.microsoft.com/office/powerpoint/2010/main" val="909743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F08C413E-F004-4628-91D8-A6C54AF95B3E}" type="slidenum">
              <a:rPr lang="en-US" smtClean="0"/>
              <a:pPr/>
              <a:t>6</a:t>
            </a:fld>
            <a:endParaRPr lang="en-US"/>
          </a:p>
        </p:txBody>
      </p:sp>
    </p:spTree>
    <p:extLst>
      <p:ext uri="{BB962C8B-B14F-4D97-AF65-F5344CB8AC3E}">
        <p14:creationId xmlns:p14="http://schemas.microsoft.com/office/powerpoint/2010/main" val="24453188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t>
            </a:r>
            <a:r>
              <a:rPr lang="en-US" dirty="0" err="1" smtClean="0"/>
              <a:t>Despina</a:t>
            </a:r>
            <a:r>
              <a:rPr lang="en-US" baseline="0" dirty="0" smtClean="0"/>
              <a:t> </a:t>
            </a:r>
            <a:r>
              <a:rPr lang="en-US" baseline="0" dirty="0" err="1" smtClean="0"/>
              <a:t>Kontos</a:t>
            </a:r>
            <a:r>
              <a:rPr lang="en-US" baseline="0" dirty="0" smtClean="0"/>
              <a:t> @ Penn Radiology</a:t>
            </a:r>
          </a:p>
          <a:p>
            <a:endParaRPr lang="en-US" baseline="0" dirty="0" smtClean="0"/>
          </a:p>
          <a:p>
            <a:r>
              <a:rPr lang="en-US" dirty="0" smtClean="0"/>
              <a:t>Determining</a:t>
            </a:r>
            <a:r>
              <a:rPr lang="en-US" baseline="0" dirty="0" smtClean="0"/>
              <a:t> which tumors are high-risk or low-risk can help determine optimal treatment</a:t>
            </a:r>
          </a:p>
          <a:p>
            <a:endParaRPr lang="en-US" baseline="0" dirty="0" smtClean="0"/>
          </a:p>
          <a:p>
            <a:r>
              <a:rPr lang="en-US" baseline="0" dirty="0" smtClean="0"/>
              <a:t>Imaging contributes to ability to predict recurrence</a:t>
            </a:r>
          </a:p>
          <a:p>
            <a:endParaRPr lang="en-US" baseline="0" dirty="0" smtClean="0"/>
          </a:p>
          <a:p>
            <a:r>
              <a:rPr lang="en-US" dirty="0" smtClean="0"/>
              <a:t>Example of how</a:t>
            </a:r>
            <a:r>
              <a:rPr lang="en-US" baseline="0" dirty="0" smtClean="0"/>
              <a:t> quantitative image analysis can help guide treatment</a:t>
            </a:r>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8</a:t>
            </a:fld>
            <a:endParaRPr lang="en-US"/>
          </a:p>
        </p:txBody>
      </p:sp>
    </p:spTree>
    <p:extLst>
      <p:ext uri="{BB962C8B-B14F-4D97-AF65-F5344CB8AC3E}">
        <p14:creationId xmlns:p14="http://schemas.microsoft.com/office/powerpoint/2010/main" val="1668106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the pathology of AD</a:t>
            </a:r>
          </a:p>
          <a:p>
            <a:endParaRPr lang="en-US" dirty="0" smtClean="0"/>
          </a:p>
          <a:p>
            <a:r>
              <a:rPr lang="en-US" dirty="0" smtClean="0"/>
              <a:t>Amyloid</a:t>
            </a:r>
            <a:r>
              <a:rPr lang="en-US" baseline="0" dirty="0" smtClean="0"/>
              <a:t> - high risk of developing AD, but may take years/decades</a:t>
            </a:r>
          </a:p>
          <a:p>
            <a:endParaRPr lang="en-US" baseline="0" dirty="0" smtClean="0"/>
          </a:p>
          <a:p>
            <a:r>
              <a:rPr lang="en-US" dirty="0" smtClean="0"/>
              <a:t>Tau</a:t>
            </a:r>
            <a:r>
              <a:rPr lang="en-US" baseline="0" dirty="0" smtClean="0"/>
              <a:t> - more directly precedes neural loss</a:t>
            </a:r>
          </a:p>
          <a:p>
            <a:endParaRPr lang="en-US" baseline="0" dirty="0" smtClean="0"/>
          </a:p>
          <a:p>
            <a:r>
              <a:rPr lang="en-US" baseline="0" dirty="0" smtClean="0"/>
              <a:t>We are now able to image both in vivo</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11</a:t>
            </a:fld>
            <a:endParaRPr lang="en-US"/>
          </a:p>
        </p:txBody>
      </p:sp>
    </p:spTree>
    <p:extLst>
      <p:ext uri="{BB962C8B-B14F-4D97-AF65-F5344CB8AC3E}">
        <p14:creationId xmlns:p14="http://schemas.microsoft.com/office/powerpoint/2010/main" val="3427127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Researchers</a:t>
            </a:r>
            <a:r>
              <a:rPr lang="en-US" baseline="0" dirty="0" smtClean="0"/>
              <a:t> working on using combined analysis of PET and MRI to determine which pathological stage of disease patients are in, something that was previously only possible postmortem</a:t>
            </a:r>
          </a:p>
        </p:txBody>
      </p:sp>
      <p:sp>
        <p:nvSpPr>
          <p:cNvPr id="4" name="Slide Number Placeholder 3"/>
          <p:cNvSpPr>
            <a:spLocks noGrp="1"/>
          </p:cNvSpPr>
          <p:nvPr>
            <p:ph type="sldNum" sz="quarter" idx="10"/>
          </p:nvPr>
        </p:nvSpPr>
        <p:spPr/>
        <p:txBody>
          <a:bodyPr/>
          <a:lstStyle/>
          <a:p>
            <a:fld id="{F08C413E-F004-4628-91D8-A6C54AF95B3E}" type="slidenum">
              <a:rPr lang="en-US" smtClean="0"/>
              <a:pPr/>
              <a:t>12</a:t>
            </a:fld>
            <a:endParaRPr lang="en-US"/>
          </a:p>
        </p:txBody>
      </p:sp>
    </p:spTree>
    <p:extLst>
      <p:ext uri="{BB962C8B-B14F-4D97-AF65-F5344CB8AC3E}">
        <p14:creationId xmlns:p14="http://schemas.microsoft.com/office/powerpoint/2010/main" val="1657843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8C413E-F004-4628-91D8-A6C54AF95B3E}" type="slidenum">
              <a:rPr lang="en-US" smtClean="0"/>
              <a:pPr/>
              <a:t>15</a:t>
            </a:fld>
            <a:endParaRPr lang="en-US"/>
          </a:p>
        </p:txBody>
      </p:sp>
    </p:spTree>
    <p:extLst>
      <p:ext uri="{BB962C8B-B14F-4D97-AF65-F5344CB8AC3E}">
        <p14:creationId xmlns:p14="http://schemas.microsoft.com/office/powerpoint/2010/main" val="1850406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Overlay-TitleSlide.png"/>
          <p:cNvPicPr>
            <a:picLocks noChangeAspect="1"/>
          </p:cNvPicPr>
          <p:nvPr/>
        </p:nvPicPr>
        <p:blipFill>
          <a:blip r:embed="rId2"/>
          <a:stretch>
            <a:fillRect/>
          </a:stretch>
        </p:blipFill>
        <p:spPr>
          <a:xfrm>
            <a:off x="158367" y="187452"/>
            <a:ext cx="8827266" cy="6483096"/>
          </a:xfrm>
          <a:prstGeom prst="rect">
            <a:avLst/>
          </a:prstGeom>
        </p:spPr>
      </p:pic>
      <p:sp>
        <p:nvSpPr>
          <p:cNvPr id="6" name="Slide Number Placeholder 5"/>
          <p:cNvSpPr>
            <a:spLocks noGrp="1"/>
          </p:cNvSpPr>
          <p:nvPr>
            <p:ph type="sldNum" sz="quarter" idx="12"/>
          </p:nvPr>
        </p:nvSpPr>
        <p:spPr/>
        <p:txBody>
          <a:bodyPr/>
          <a:lstStyle/>
          <a:p>
            <a:fld id="{D739C4FB-7D33-419B-8833-D1372BFD11C8}" type="slidenum">
              <a:rPr lang="en-US" smtClean="0"/>
              <a:t>‹#›</a:t>
            </a:fld>
            <a:endParaRPr lang="en-US"/>
          </a:p>
        </p:txBody>
      </p:sp>
      <p:sp>
        <p:nvSpPr>
          <p:cNvPr id="2" name="Title 1"/>
          <p:cNvSpPr>
            <a:spLocks noGrp="1"/>
          </p:cNvSpPr>
          <p:nvPr>
            <p:ph type="ctrTitle"/>
          </p:nvPr>
        </p:nvSpPr>
        <p:spPr>
          <a:xfrm>
            <a:off x="1600200" y="2492375"/>
            <a:ext cx="6762749" cy="1470025"/>
          </a:xfrm>
        </p:spPr>
        <p:txBody>
          <a:bodyPr/>
          <a:lstStyle>
            <a:lvl1pPr algn="r">
              <a:defRPr sz="4400"/>
            </a:lvl1pPr>
          </a:lstStyle>
          <a:p>
            <a:r>
              <a:rPr lang="en-US" smtClean="0"/>
              <a:t>Click to edit Master title style</a:t>
            </a:r>
            <a:endParaRPr/>
          </a:p>
        </p:txBody>
      </p:sp>
      <p:sp>
        <p:nvSpPr>
          <p:cNvPr id="3" name="Subtitle 2"/>
          <p:cNvSpPr>
            <a:spLocks noGrp="1"/>
          </p:cNvSpPr>
          <p:nvPr>
            <p:ph type="subTitle" idx="1"/>
          </p:nvPr>
        </p:nvSpPr>
        <p:spPr>
          <a:xfrm>
            <a:off x="1600201" y="3966882"/>
            <a:ext cx="6762749" cy="1752600"/>
          </a:xfrm>
        </p:spPr>
        <p:txBody>
          <a:bodyPr>
            <a:normAutofit/>
          </a:bodyPr>
          <a:lstStyle>
            <a:lvl1pPr marL="0" indent="0" algn="r">
              <a:spcBef>
                <a:spcPts val="600"/>
              </a:spcBef>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1D8BD707-D9CF-40AE-B4C6-C98DA3205C09}" type="datetimeFigureOut">
              <a:rPr lang="en-US" smtClean="0"/>
              <a:pPr/>
              <a:t>8/28/18</a:t>
            </a:fld>
            <a:endParaRPr lang="en-US"/>
          </a:p>
        </p:txBody>
      </p:sp>
      <p:sp>
        <p:nvSpPr>
          <p:cNvPr id="5" name="Footer Placeholder 4"/>
          <p:cNvSpPr>
            <a:spLocks noGrp="1"/>
          </p:cNvSpPr>
          <p:nvPr>
            <p:ph type="ftr" sz="quarter" idx="11"/>
          </p:nvPr>
        </p:nvSpPr>
        <p:spPr/>
        <p:txBody>
          <a:bodyPr/>
          <a:lstStyle/>
          <a:p>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Date Placeholder 1"/>
          <p:cNvSpPr>
            <a:spLocks noGrp="1"/>
          </p:cNvSpPr>
          <p:nvPr>
            <p:ph type="dt" sz="half" idx="10"/>
          </p:nvPr>
        </p:nvSpPr>
        <p:spPr/>
        <p:txBody>
          <a:bodyPr/>
          <a:lstStyle/>
          <a:p>
            <a:fld id="{1D8BD707-D9CF-40AE-B4C6-C98DA3205C09}" type="datetimeFigureOut">
              <a:rPr lang="en-US" smtClean="0"/>
              <a:pPr/>
              <a:t>8/28/18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9" name="Picture 8" descr="Overlay-ContentCaption.png"/>
          <p:cNvPicPr>
            <a:picLocks noChangeAspect="1"/>
          </p:cNvPicPr>
          <p:nvPr/>
        </p:nvPicPr>
        <p:blipFill>
          <a:blip r:embed="rId2"/>
          <a:stretch>
            <a:fillRect/>
          </a:stretch>
        </p:blipFill>
        <p:spPr>
          <a:xfrm>
            <a:off x="158367" y="187452"/>
            <a:ext cx="8827266" cy="6483096"/>
          </a:xfrm>
          <a:prstGeom prst="rect">
            <a:avLst/>
          </a:prstGeom>
        </p:spPr>
      </p:pic>
      <p:sp>
        <p:nvSpPr>
          <p:cNvPr id="2" name="Title 1"/>
          <p:cNvSpPr>
            <a:spLocks noGrp="1"/>
          </p:cNvSpPr>
          <p:nvPr>
            <p:ph type="title"/>
          </p:nvPr>
        </p:nvSpPr>
        <p:spPr>
          <a:xfrm>
            <a:off x="779464" y="590550"/>
            <a:ext cx="3657600" cy="1162050"/>
          </a:xfrm>
        </p:spPr>
        <p:txBody>
          <a:bodyPr anchor="b"/>
          <a:lstStyle>
            <a:lvl1pPr algn="ctr">
              <a:defRPr sz="3600" b="0"/>
            </a:lvl1pPr>
          </a:lstStyle>
          <a:p>
            <a:r>
              <a:rPr lang="en-US" smtClean="0"/>
              <a:t>Click to edit Master title style</a:t>
            </a:r>
            <a:endParaRPr/>
          </a:p>
        </p:txBody>
      </p:sp>
      <p:sp>
        <p:nvSpPr>
          <p:cNvPr id="3" name="Content Placeholder 2"/>
          <p:cNvSpPr>
            <a:spLocks noGrp="1"/>
          </p:cNvSpPr>
          <p:nvPr>
            <p:ph idx="1"/>
          </p:nvPr>
        </p:nvSpPr>
        <p:spPr>
          <a:xfrm>
            <a:off x="4693023" y="739588"/>
            <a:ext cx="3657600" cy="5308787"/>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779464" y="1816100"/>
            <a:ext cx="3657600" cy="3822700"/>
          </a:xfrm>
        </p:spPr>
        <p:txBody>
          <a:bodyPr>
            <a:normAutofit/>
          </a:bodyPr>
          <a:lstStyle>
            <a:lvl1pPr marL="0" indent="0" algn="ctr">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9" name="Picture 8" descr="Overlay-PictureCaption.png"/>
          <p:cNvPicPr>
            <a:picLocks noChangeAspect="1"/>
          </p:cNvPicPr>
          <p:nvPr/>
        </p:nvPicPr>
        <p:blipFill>
          <a:blip r:embed="rId2"/>
          <a:stretch>
            <a:fillRect/>
          </a:stretch>
        </p:blipFill>
        <p:spPr>
          <a:xfrm>
            <a:off x="448977" y="187452"/>
            <a:ext cx="8536656" cy="6483096"/>
          </a:xfrm>
          <a:prstGeom prst="rect">
            <a:avLst/>
          </a:prstGeom>
        </p:spPr>
      </p:pic>
      <p:sp>
        <p:nvSpPr>
          <p:cNvPr id="2" name="Title 1"/>
          <p:cNvSpPr>
            <a:spLocks noGrp="1"/>
          </p:cNvSpPr>
          <p:nvPr>
            <p:ph type="title"/>
          </p:nvPr>
        </p:nvSpPr>
        <p:spPr>
          <a:xfrm>
            <a:off x="3886200" y="533400"/>
            <a:ext cx="4476750" cy="1252538"/>
          </a:xfrm>
        </p:spPr>
        <p:txBody>
          <a:bodyPr anchor="b"/>
          <a:lstStyle>
            <a:lvl1pPr algn="l">
              <a:defRPr sz="3600" b="0"/>
            </a:lvl1pPr>
          </a:lstStyle>
          <a:p>
            <a:r>
              <a:rPr lang="en-US" smtClean="0"/>
              <a:t>Click to edit Master title style</a:t>
            </a:r>
            <a:endParaRPr/>
          </a:p>
        </p:txBody>
      </p:sp>
      <p:sp>
        <p:nvSpPr>
          <p:cNvPr id="4" name="Text Placeholder 3"/>
          <p:cNvSpPr>
            <a:spLocks noGrp="1"/>
          </p:cNvSpPr>
          <p:nvPr>
            <p:ph type="body" sz="half" idx="2"/>
          </p:nvPr>
        </p:nvSpPr>
        <p:spPr>
          <a:xfrm>
            <a:off x="3886124" y="1828800"/>
            <a:ext cx="4474539" cy="3810000"/>
          </a:xfrm>
        </p:spPr>
        <p:txBody>
          <a:bodyPr>
            <a:normAutofit/>
          </a:bodyPr>
          <a:lstStyle>
            <a:lvl1pPr marL="0" indent="0">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86124" y="6288741"/>
            <a:ext cx="1887537" cy="365125"/>
          </a:xfrm>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a:xfrm>
            <a:off x="5867399" y="6288741"/>
            <a:ext cx="2675965" cy="365125"/>
          </a:xfrm>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3" name="Picture Placeholder 2"/>
          <p:cNvSpPr>
            <a:spLocks noGrp="1"/>
          </p:cNvSpPr>
          <p:nvPr>
            <p:ph type="pic" idx="1"/>
          </p:nvPr>
        </p:nvSpPr>
        <p:spPr>
          <a:xfrm flipH="1">
            <a:off x="188253" y="179292"/>
            <a:ext cx="3281087" cy="6483096"/>
          </a:xfrm>
          <a:prstGeom prst="round1Rect">
            <a:avLst>
              <a:gd name="adj" fmla="val 17325"/>
            </a:avLst>
          </a:prstGeom>
          <a:blipFill dpi="0" rotWithShape="0">
            <a:blip r:embed="rId3"/>
            <a:srcRect/>
            <a:stretch>
              <a:fillRect/>
            </a:stretch>
          </a:blipFill>
          <a:ln w="28575">
            <a:solidFill>
              <a:schemeClr val="bg1"/>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Alt.">
    <p:spTree>
      <p:nvGrpSpPr>
        <p:cNvPr id="1" name=""/>
        <p:cNvGrpSpPr/>
        <p:nvPr/>
      </p:nvGrpSpPr>
      <p:grpSpPr>
        <a:xfrm>
          <a:off x="0" y="0"/>
          <a:ext cx="0" cy="0"/>
          <a:chOff x="0" y="0"/>
          <a:chExt cx="0" cy="0"/>
        </a:xfrm>
      </p:grpSpPr>
      <p:pic>
        <p:nvPicPr>
          <p:cNvPr id="10" name="Picture 9" descr="Overlay-PictureCaption-Extras.png"/>
          <p:cNvPicPr>
            <a:picLocks noChangeAspect="1"/>
          </p:cNvPicPr>
          <p:nvPr/>
        </p:nvPicPr>
        <p:blipFill>
          <a:blip r:embed="rId2"/>
          <a:stretch>
            <a:fillRect/>
          </a:stretch>
        </p:blipFill>
        <p:spPr>
          <a:xfrm>
            <a:off x="158367" y="187452"/>
            <a:ext cx="8827266" cy="6483096"/>
          </a:xfrm>
          <a:prstGeom prst="rect">
            <a:avLst/>
          </a:prstGeom>
        </p:spPr>
      </p:pic>
      <p:sp>
        <p:nvSpPr>
          <p:cNvPr id="2" name="Title 1"/>
          <p:cNvSpPr>
            <a:spLocks noGrp="1"/>
          </p:cNvSpPr>
          <p:nvPr>
            <p:ph type="title"/>
          </p:nvPr>
        </p:nvSpPr>
        <p:spPr>
          <a:xfrm>
            <a:off x="4710953" y="533400"/>
            <a:ext cx="3657600" cy="1252538"/>
          </a:xfrm>
        </p:spPr>
        <p:txBody>
          <a:bodyPr anchor="b"/>
          <a:lstStyle>
            <a:lvl1pPr algn="l">
              <a:defRPr sz="3600" b="0"/>
            </a:lvl1pPr>
          </a:lstStyle>
          <a:p>
            <a:r>
              <a:rPr lang="en-US" smtClean="0"/>
              <a:t>Click to edit Master title style</a:t>
            </a:r>
            <a:endParaRPr/>
          </a:p>
        </p:txBody>
      </p:sp>
      <p:sp>
        <p:nvSpPr>
          <p:cNvPr id="3" name="Picture Placeholder 2"/>
          <p:cNvSpPr>
            <a:spLocks noGrp="1"/>
          </p:cNvSpPr>
          <p:nvPr>
            <p:ph type="pic" idx="1"/>
          </p:nvPr>
        </p:nvSpPr>
        <p:spPr>
          <a:xfrm flipH="1">
            <a:off x="596153" y="1600199"/>
            <a:ext cx="3657600" cy="3657601"/>
          </a:xfrm>
          <a:prstGeom prst="ellipse">
            <a:avLst/>
          </a:prstGeom>
          <a:blipFill dpi="0" rotWithShape="0">
            <a:blip r:embed="rId3" cstate="print"/>
            <a:srcRect/>
            <a:stretch>
              <a:fillRect/>
            </a:stretch>
          </a:blipFill>
          <a:ln w="28575">
            <a:solidFill>
              <a:schemeClr val="bg1"/>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10412" y="1828800"/>
            <a:ext cx="3657600" cy="3810000"/>
          </a:xfrm>
        </p:spPr>
        <p:txBody>
          <a:bodyPr>
            <a:normAutofit/>
          </a:bodyPr>
          <a:lstStyle>
            <a:lvl1pPr marL="0" indent="0">
              <a:spcBef>
                <a:spcPts val="6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1000" y="6288741"/>
            <a:ext cx="1865125" cy="365125"/>
          </a:xfrm>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a:xfrm>
            <a:off x="3325813" y="6288741"/>
            <a:ext cx="5217551" cy="365125"/>
          </a:xfrm>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pic>
        <p:nvPicPr>
          <p:cNvPr id="10" name="Picture 9" descr="Overlay-PictureCaption-Extras.png"/>
          <p:cNvPicPr>
            <a:picLocks noChangeAspect="1"/>
          </p:cNvPicPr>
          <p:nvPr/>
        </p:nvPicPr>
        <p:blipFill>
          <a:blip r:embed="rId2"/>
          <a:stretch>
            <a:fillRect/>
          </a:stretch>
        </p:blipFill>
        <p:spPr>
          <a:xfrm>
            <a:off x="158367" y="187452"/>
            <a:ext cx="8827266" cy="6483096"/>
          </a:xfrm>
          <a:prstGeom prst="rect">
            <a:avLst/>
          </a:prstGeom>
        </p:spPr>
      </p:pic>
      <p:sp>
        <p:nvSpPr>
          <p:cNvPr id="2" name="Title 1"/>
          <p:cNvSpPr>
            <a:spLocks noGrp="1"/>
          </p:cNvSpPr>
          <p:nvPr>
            <p:ph type="title"/>
          </p:nvPr>
        </p:nvSpPr>
        <p:spPr>
          <a:xfrm>
            <a:off x="808038" y="3778624"/>
            <a:ext cx="7560515" cy="1102658"/>
          </a:xfrm>
        </p:spPr>
        <p:txBody>
          <a:bodyPr anchor="b"/>
          <a:lstStyle>
            <a:lvl1pPr algn="l">
              <a:defRPr sz="3600" b="0"/>
            </a:lvl1pPr>
          </a:lstStyle>
          <a:p>
            <a:r>
              <a:rPr lang="en-US" smtClean="0"/>
              <a:t>Click to edit Master title style</a:t>
            </a:r>
            <a:endParaRPr/>
          </a:p>
        </p:txBody>
      </p:sp>
      <p:sp>
        <p:nvSpPr>
          <p:cNvPr id="3" name="Picture Placeholder 2"/>
          <p:cNvSpPr>
            <a:spLocks noGrp="1"/>
          </p:cNvSpPr>
          <p:nvPr>
            <p:ph type="pic" idx="1"/>
          </p:nvPr>
        </p:nvSpPr>
        <p:spPr>
          <a:xfrm flipH="1">
            <a:off x="871584" y="762000"/>
            <a:ext cx="7427726" cy="2989730"/>
          </a:xfrm>
          <a:prstGeom prst="roundRect">
            <a:avLst>
              <a:gd name="adj" fmla="val 7476"/>
            </a:avLst>
          </a:prstGeom>
          <a:blipFill dpi="0" rotWithShape="0">
            <a:blip r:embed="rId3"/>
            <a:srcRect/>
            <a:stretch>
              <a:fillRect/>
            </a:stretch>
          </a:blipFill>
          <a:ln w="28575">
            <a:solidFill>
              <a:schemeClr val="bg1"/>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808034" y="4827493"/>
            <a:ext cx="7559977" cy="1220881"/>
          </a:xfrm>
        </p:spPr>
        <p:txBody>
          <a:bodyPr>
            <a:normAutofit/>
          </a:bodyPr>
          <a:lstStyle>
            <a:lvl1pPr marL="0" indent="0">
              <a:spcBef>
                <a:spcPts val="3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81000" y="6288741"/>
            <a:ext cx="1865125" cy="365125"/>
          </a:xfrm>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a:xfrm>
            <a:off x="3325813" y="6288741"/>
            <a:ext cx="5217551" cy="365125"/>
          </a:xfrm>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1D8BD707-D9CF-40AE-B4C6-C98DA3205C09}" type="datetimeFigureOut">
              <a:rPr lang="en-US" smtClean="0"/>
              <a:pPr/>
              <a:t>8/28/18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8" name="Picture 7"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Vertical Title 1"/>
          <p:cNvSpPr>
            <a:spLocks noGrp="1"/>
          </p:cNvSpPr>
          <p:nvPr>
            <p:ph type="title" orient="vert"/>
          </p:nvPr>
        </p:nvSpPr>
        <p:spPr>
          <a:xfrm>
            <a:off x="7328646" y="779463"/>
            <a:ext cx="1358153" cy="5268912"/>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779462" y="779464"/>
            <a:ext cx="6170613" cy="5268911"/>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1D8BD707-D9CF-40AE-B4C6-C98DA3205C09}" type="datetimeFigureOut">
              <a:rPr lang="en-US" smtClean="0"/>
              <a:pPr/>
              <a:t>8/28/18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1D8BD707-D9CF-40AE-B4C6-C98DA3205C09}" type="datetimeFigureOut">
              <a:rPr lang="en-US" smtClean="0"/>
              <a:pPr/>
              <a:t>8/28/18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Overlay-SectionHeader.png"/>
          <p:cNvPicPr>
            <a:picLocks noChangeAspect="1"/>
          </p:cNvPicPr>
          <p:nvPr/>
        </p:nvPicPr>
        <p:blipFill>
          <a:blip r:embed="rId2"/>
          <a:stretch>
            <a:fillRect/>
          </a:stretch>
        </p:blipFill>
        <p:spPr>
          <a:xfrm>
            <a:off x="158367" y="187452"/>
            <a:ext cx="8827266" cy="6483096"/>
          </a:xfrm>
          <a:prstGeom prst="rect">
            <a:avLst/>
          </a:prstGeom>
        </p:spPr>
      </p:pic>
      <p:sp>
        <p:nvSpPr>
          <p:cNvPr id="2" name="Title 1"/>
          <p:cNvSpPr>
            <a:spLocks noGrp="1"/>
          </p:cNvSpPr>
          <p:nvPr>
            <p:ph type="title"/>
          </p:nvPr>
        </p:nvSpPr>
        <p:spPr>
          <a:xfrm>
            <a:off x="779463" y="2591360"/>
            <a:ext cx="7583487" cy="1362075"/>
          </a:xfrm>
        </p:spPr>
        <p:txBody>
          <a:bodyPr anchor="b" anchorCtr="0">
            <a:noAutofit/>
          </a:bodyPr>
          <a:lstStyle>
            <a:lvl1pPr algn="l">
              <a:defRPr sz="4400" b="1"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779463" y="3950354"/>
            <a:ext cx="7583487" cy="1500187"/>
          </a:xfrm>
        </p:spPr>
        <p:txBody>
          <a:bodyPr anchor="t" anchorCtr="0"/>
          <a:lstStyle>
            <a:lvl1pPr marL="0" indent="0" algn="l">
              <a:spcBef>
                <a:spcPts val="600"/>
              </a:spcBef>
              <a:buNone/>
              <a:defRPr sz="20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9" name="Picture 8"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779462" y="1828800"/>
            <a:ext cx="3657600" cy="42195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688541" y="1828800"/>
            <a:ext cx="3657600" cy="42195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4" name="Picture 13"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a:xfrm>
            <a:off x="779463" y="381000"/>
            <a:ext cx="7583487" cy="1044388"/>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779463" y="1438835"/>
            <a:ext cx="3657600" cy="789828"/>
          </a:xfrm>
        </p:spPr>
        <p:txBody>
          <a:bodyPr anchor="b">
            <a:noAutofit/>
          </a:bodyPr>
          <a:lstStyle>
            <a:lvl1pPr marL="0" indent="0" algn="ctr">
              <a:lnSpc>
                <a:spcPts val="3000"/>
              </a:lnSpc>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79463" y="2362199"/>
            <a:ext cx="3657600" cy="3686175"/>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705350" y="1438835"/>
            <a:ext cx="3657600" cy="789828"/>
          </a:xfrm>
        </p:spPr>
        <p:txBody>
          <a:bodyPr anchor="b">
            <a:noAutofit/>
          </a:bodyPr>
          <a:lstStyle>
            <a:lvl1pPr marL="0" indent="0" algn="ctr">
              <a:lnSpc>
                <a:spcPts val="3000"/>
              </a:lnSpc>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05350" y="2362199"/>
            <a:ext cx="3657600" cy="3686175"/>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1D8BD707-D9CF-40AE-B4C6-C98DA3205C09}" type="datetimeFigureOut">
              <a:rPr lang="en-US" smtClean="0"/>
              <a:pPr/>
              <a:t>8/28/18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cxnSp>
        <p:nvCxnSpPr>
          <p:cNvPr id="12" name="Straight Connector 11"/>
          <p:cNvCxnSpPr/>
          <p:nvPr/>
        </p:nvCxnSpPr>
        <p:spPr>
          <a:xfrm>
            <a:off x="874059" y="2286000"/>
            <a:ext cx="3563003" cy="1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815840" y="2286000"/>
            <a:ext cx="3566160" cy="1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874059" y="2286000"/>
            <a:ext cx="3563003" cy="1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815840" y="2286000"/>
            <a:ext cx="3566160" cy="15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pic>
        <p:nvPicPr>
          <p:cNvPr id="9" name="Picture 8"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779462" y="1828801"/>
            <a:ext cx="7585076"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10" name="Content Placeholder 2"/>
          <p:cNvSpPr>
            <a:spLocks noGrp="1"/>
          </p:cNvSpPr>
          <p:nvPr>
            <p:ph sz="half" idx="13"/>
          </p:nvPr>
        </p:nvSpPr>
        <p:spPr>
          <a:xfrm>
            <a:off x="779462" y="3991816"/>
            <a:ext cx="7585076"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pic>
        <p:nvPicPr>
          <p:cNvPr id="9" name="Picture 8"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710953" y="1828801"/>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10" name="Content Placeholder 2"/>
          <p:cNvSpPr>
            <a:spLocks noGrp="1"/>
          </p:cNvSpPr>
          <p:nvPr>
            <p:ph sz="half" idx="13"/>
          </p:nvPr>
        </p:nvSpPr>
        <p:spPr>
          <a:xfrm>
            <a:off x="4710953" y="3991816"/>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1" name="Content Placeholder 2"/>
          <p:cNvSpPr>
            <a:spLocks noGrp="1"/>
          </p:cNvSpPr>
          <p:nvPr>
            <p:ph sz="half" idx="14"/>
          </p:nvPr>
        </p:nvSpPr>
        <p:spPr>
          <a:xfrm>
            <a:off x="779462" y="1828800"/>
            <a:ext cx="3657600" cy="42195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pic>
        <p:nvPicPr>
          <p:cNvPr id="9" name="Picture 8"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1D8BD707-D9CF-40AE-B4C6-C98DA3205C09}" type="datetimeFigureOut">
              <a:rPr lang="en-US" smtClean="0"/>
              <a:pPr/>
              <a:t>8/28/18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12" name="Content Placeholder 2"/>
          <p:cNvSpPr>
            <a:spLocks noGrp="1"/>
          </p:cNvSpPr>
          <p:nvPr>
            <p:ph sz="half" idx="14"/>
          </p:nvPr>
        </p:nvSpPr>
        <p:spPr>
          <a:xfrm>
            <a:off x="779463" y="1828801"/>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3" name="Content Placeholder 2"/>
          <p:cNvSpPr>
            <a:spLocks noGrp="1"/>
          </p:cNvSpPr>
          <p:nvPr>
            <p:ph sz="half" idx="15"/>
          </p:nvPr>
        </p:nvSpPr>
        <p:spPr>
          <a:xfrm>
            <a:off x="779463" y="3991816"/>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4" name="Content Placeholder 2"/>
          <p:cNvSpPr>
            <a:spLocks noGrp="1"/>
          </p:cNvSpPr>
          <p:nvPr>
            <p:ph sz="half" idx="1"/>
          </p:nvPr>
        </p:nvSpPr>
        <p:spPr>
          <a:xfrm>
            <a:off x="4710953" y="1828801"/>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5" name="Content Placeholder 2"/>
          <p:cNvSpPr>
            <a:spLocks noGrp="1"/>
          </p:cNvSpPr>
          <p:nvPr>
            <p:ph sz="half" idx="13"/>
          </p:nvPr>
        </p:nvSpPr>
        <p:spPr>
          <a:xfrm>
            <a:off x="4710953" y="3991816"/>
            <a:ext cx="3657600" cy="2057400"/>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Overlay-ContentSlides.png"/>
          <p:cNvPicPr>
            <a:picLocks noChangeAspect="1"/>
          </p:cNvPicPr>
          <p:nvPr/>
        </p:nvPicPr>
        <p:blipFill>
          <a:blip r:embed="rId2"/>
          <a:stretch>
            <a:fillRect/>
          </a:stretch>
        </p:blipFill>
        <p:spPr>
          <a:xfrm>
            <a:off x="150887" y="186645"/>
            <a:ext cx="8827266" cy="6483096"/>
          </a:xfrm>
          <a:prstGeom prst="rect">
            <a:avLst/>
          </a:prstGeom>
        </p:spPr>
      </p:pic>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1D8BD707-D9CF-40AE-B4C6-C98DA3205C09}" type="datetimeFigureOut">
              <a:rPr lang="en-US" smtClean="0"/>
              <a:pPr/>
              <a:t>8/28/18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ound Diagonal Corner Rectangle 7"/>
          <p:cNvSpPr/>
          <p:nvPr/>
        </p:nvSpPr>
        <p:spPr>
          <a:xfrm>
            <a:off x="189707" y="189707"/>
            <a:ext cx="8764587" cy="6478587"/>
          </a:xfrm>
          <a:prstGeom prst="round2DiagRect">
            <a:avLst>
              <a:gd name="adj1" fmla="val 9416"/>
              <a:gd name="adj2" fmla="val 0"/>
            </a:avLst>
          </a:prstGeom>
          <a:gradFill>
            <a:gsLst>
              <a:gs pos="17000">
                <a:schemeClr val="bg2"/>
              </a:gs>
              <a:gs pos="100000">
                <a:schemeClr val="tx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Placeholder 1"/>
          <p:cNvSpPr>
            <a:spLocks noGrp="1"/>
          </p:cNvSpPr>
          <p:nvPr>
            <p:ph type="title"/>
          </p:nvPr>
        </p:nvSpPr>
        <p:spPr>
          <a:xfrm>
            <a:off x="779463" y="381000"/>
            <a:ext cx="7583487" cy="1044388"/>
          </a:xfrm>
          <a:prstGeom prst="rect">
            <a:avLst/>
          </a:prstGeom>
        </p:spPr>
        <p:txBody>
          <a:bodyPr vert="horz" lIns="91440" tIns="45720" rIns="91440" bIns="45720" rtlCol="0" anchor="b" anchorCtr="0">
            <a:noAutofit/>
          </a:bodyPr>
          <a:lstStyle/>
          <a:p>
            <a:r>
              <a:rPr lang="en-US" smtClean="0"/>
              <a:t>Click to edit Master title style</a:t>
            </a:r>
            <a:endParaRPr/>
          </a:p>
        </p:txBody>
      </p:sp>
      <p:sp>
        <p:nvSpPr>
          <p:cNvPr id="3" name="Text Placeholder 2"/>
          <p:cNvSpPr>
            <a:spLocks noGrp="1"/>
          </p:cNvSpPr>
          <p:nvPr>
            <p:ph type="body" idx="1"/>
          </p:nvPr>
        </p:nvSpPr>
        <p:spPr>
          <a:xfrm>
            <a:off x="779463" y="1828800"/>
            <a:ext cx="7583487" cy="420893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381000" y="6288741"/>
            <a:ext cx="1887537" cy="365125"/>
          </a:xfrm>
          <a:prstGeom prst="rect">
            <a:avLst/>
          </a:prstGeom>
        </p:spPr>
        <p:txBody>
          <a:bodyPr vert="horz" lIns="91440" tIns="45720" rIns="91440" bIns="45720" rtlCol="0" anchor="ctr"/>
          <a:lstStyle>
            <a:lvl1pPr algn="l">
              <a:defRPr sz="1200">
                <a:solidFill>
                  <a:schemeClr val="bg2"/>
                </a:solidFill>
              </a:defRPr>
            </a:lvl1pPr>
          </a:lstStyle>
          <a:p>
            <a:fld id="{1D8BD707-D9CF-40AE-B4C6-C98DA3205C09}" type="datetimeFigureOut">
              <a:rPr lang="en-US" smtClean="0"/>
              <a:pPr/>
              <a:t>8/28/18</a:t>
            </a:fld>
            <a:endParaRPr lang="en-US"/>
          </a:p>
        </p:txBody>
      </p:sp>
      <p:sp>
        <p:nvSpPr>
          <p:cNvPr id="5" name="Footer Placeholder 4"/>
          <p:cNvSpPr>
            <a:spLocks noGrp="1"/>
          </p:cNvSpPr>
          <p:nvPr>
            <p:ph type="ftr" sz="quarter" idx="3"/>
          </p:nvPr>
        </p:nvSpPr>
        <p:spPr>
          <a:xfrm>
            <a:off x="3304615" y="6288741"/>
            <a:ext cx="5238750" cy="365125"/>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6" name="Slide Number Placeholder 5"/>
          <p:cNvSpPr>
            <a:spLocks noGrp="1"/>
          </p:cNvSpPr>
          <p:nvPr>
            <p:ph type="sldNum" sz="quarter" idx="4"/>
          </p:nvPr>
        </p:nvSpPr>
        <p:spPr>
          <a:xfrm>
            <a:off x="8404411" y="219635"/>
            <a:ext cx="493059" cy="365125"/>
          </a:xfrm>
          <a:prstGeom prst="rect">
            <a:avLst/>
          </a:prstGeom>
        </p:spPr>
        <p:txBody>
          <a:bodyPr vert="horz" lIns="91440" tIns="45720" rIns="91440" bIns="45720" rtlCol="0" anchor="ctr"/>
          <a:lstStyle>
            <a:lvl1pPr algn="r">
              <a:defRPr sz="1200">
                <a:solidFill>
                  <a:schemeClr val="tx2"/>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27" r:id="rId1"/>
    <p:sldLayoutId id="2147483828" r:id="rId2"/>
    <p:sldLayoutId id="2147483829" r:id="rId3"/>
    <p:sldLayoutId id="2147483830" r:id="rId4"/>
    <p:sldLayoutId id="2147483831" r:id="rId5"/>
    <p:sldLayoutId id="2147483832" r:id="rId6"/>
    <p:sldLayoutId id="2147483833" r:id="rId7"/>
    <p:sldLayoutId id="2147483834" r:id="rId8"/>
    <p:sldLayoutId id="2147483835" r:id="rId9"/>
    <p:sldLayoutId id="2147483836" r:id="rId10"/>
    <p:sldLayoutId id="2147483837" r:id="rId11"/>
    <p:sldLayoutId id="2147483838" r:id="rId12"/>
    <p:sldLayoutId id="2147483839" r:id="rId13"/>
    <p:sldLayoutId id="2147483840" r:id="rId14"/>
    <p:sldLayoutId id="2147483841" r:id="rId15"/>
    <p:sldLayoutId id="2147483842" r:id="rId16"/>
  </p:sldLayoutIdLst>
  <p:txStyles>
    <p:titleStyle>
      <a:lvl1pPr algn="l" defTabSz="914400" rtl="0" eaLnBrk="1" latinLnBrk="0" hangingPunct="1">
        <a:spcBef>
          <a:spcPct val="0"/>
        </a:spcBef>
        <a:buNone/>
        <a:defRPr sz="3800" kern="1200">
          <a:solidFill>
            <a:schemeClr val="bg1"/>
          </a:solidFill>
          <a:latin typeface="+mj-lt"/>
          <a:ea typeface="+mj-ea"/>
          <a:cs typeface="+mj-cs"/>
        </a:defRPr>
      </a:lvl1pPr>
    </p:titleStyle>
    <p:bodyStyle>
      <a:lvl1pPr marL="282575" indent="-282575" algn="l" defTabSz="914400" rtl="0" eaLnBrk="1" latinLnBrk="0" hangingPunct="1">
        <a:spcBef>
          <a:spcPts val="2000"/>
        </a:spcBef>
        <a:buFont typeface="Wingdings 2" pitchFamily="18" charset="2"/>
        <a:buChar char=""/>
        <a:defRPr sz="2200" kern="1200">
          <a:solidFill>
            <a:schemeClr val="bg1"/>
          </a:solidFill>
          <a:latin typeface="+mn-lt"/>
          <a:ea typeface="+mn-ea"/>
          <a:cs typeface="+mn-cs"/>
        </a:defRPr>
      </a:lvl1pPr>
      <a:lvl2pPr marL="577850" indent="-295275" algn="l" defTabSz="914400" rtl="0" eaLnBrk="1" latinLnBrk="0" hangingPunct="1">
        <a:spcBef>
          <a:spcPts val="600"/>
        </a:spcBef>
        <a:buFont typeface="Wingdings 2" pitchFamily="18" charset="2"/>
        <a:buChar char=""/>
        <a:defRPr sz="2000" kern="1200">
          <a:solidFill>
            <a:schemeClr val="bg1"/>
          </a:solidFill>
          <a:latin typeface="+mn-lt"/>
          <a:ea typeface="+mn-ea"/>
          <a:cs typeface="+mn-cs"/>
        </a:defRPr>
      </a:lvl2pPr>
      <a:lvl3pPr marL="860425"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3pPr>
      <a:lvl4pPr marL="1143000"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4pPr>
      <a:lvl5pPr marL="1425575"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5pPr>
      <a:lvl6pPr marL="1711325"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6pPr>
      <a:lvl7pPr marL="2000250"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7pPr>
      <a:lvl8pPr marL="2290763"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8pPr>
      <a:lvl9pPr marL="2571750" indent="-288925" algn="l" defTabSz="914400" rtl="0" eaLnBrk="1" latinLnBrk="0" hangingPunct="1">
        <a:spcBef>
          <a:spcPct val="20000"/>
        </a:spcBef>
        <a:buFont typeface="Wingdings 2" pitchFamily="18" charset="2"/>
        <a:buChar char=""/>
        <a:defRPr lang="en-US" sz="1800" kern="1200" dirty="0">
          <a:solidFill>
            <a:schemeClr val="bg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gif"/></Relationships>
</file>

<file path=ppt/slides/_rels/slide11.xml.rels><?xml version="1.0" encoding="UTF-8" standalone="yes"?>
<Relationships xmlns="http://schemas.openxmlformats.org/package/2006/relationships"><Relationship Id="rId3" Type="http://schemas.openxmlformats.org/officeDocument/2006/relationships/image" Target="../media/image20.emf"/><Relationship Id="rId4" Type="http://schemas.openxmlformats.org/officeDocument/2006/relationships/image" Target="../media/image21.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22.emf"/><Relationship Id="rId4" Type="http://schemas.openxmlformats.org/officeDocument/2006/relationships/image" Target="../media/image23.tiff"/><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7.emf"/><Relationship Id="rId4" Type="http://schemas.openxmlformats.org/officeDocument/2006/relationships/image" Target="../media/image28.tif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17.xml.rels><?xml version="1.0" encoding="UTF-8" standalone="yes"?>
<Relationships xmlns="http://schemas.openxmlformats.org/package/2006/relationships"><Relationship Id="rId3" Type="http://schemas.openxmlformats.org/officeDocument/2006/relationships/image" Target="../media/image31.emf"/><Relationship Id="rId4" Type="http://schemas.openxmlformats.org/officeDocument/2006/relationships/image" Target="../media/image32.png"/><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Biomedical Image Analysis</a:t>
            </a:r>
            <a:endParaRPr lang="en-US" dirty="0"/>
          </a:p>
        </p:txBody>
      </p:sp>
      <p:sp>
        <p:nvSpPr>
          <p:cNvPr id="3" name="Subtitle 2"/>
          <p:cNvSpPr>
            <a:spLocks noGrp="1"/>
          </p:cNvSpPr>
          <p:nvPr>
            <p:ph type="subTitle" idx="1"/>
          </p:nvPr>
        </p:nvSpPr>
        <p:spPr/>
        <p:txBody>
          <a:bodyPr>
            <a:normAutofit/>
          </a:bodyPr>
          <a:lstStyle/>
          <a:p>
            <a:endParaRPr lang="en-US" dirty="0" smtClean="0"/>
          </a:p>
          <a:p>
            <a:r>
              <a:rPr lang="en-US" sz="2800" dirty="0" smtClean="0"/>
              <a:t>CIS 537/BE 537</a:t>
            </a:r>
          </a:p>
          <a:p>
            <a:r>
              <a:rPr lang="en-US" sz="2800" dirty="0" smtClean="0"/>
              <a:t>Fall </a:t>
            </a:r>
            <a:r>
              <a:rPr lang="en-US" sz="2800" dirty="0" smtClean="0"/>
              <a:t>2018</a:t>
            </a:r>
            <a:endParaRPr lang="en-US" sz="2800"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b="1" dirty="0" smtClean="0">
                <a:latin typeface="Arial" pitchFamily="34" charset="0"/>
                <a:cs typeface="Arial" pitchFamily="34" charset="0"/>
              </a:rPr>
              <a:t>Variability </a:t>
            </a:r>
            <a:r>
              <a:rPr lang="en-US" sz="2000" b="1" dirty="0">
                <a:latin typeface="Arial" pitchFamily="34" charset="0"/>
                <a:cs typeface="Arial" pitchFamily="34" charset="0"/>
              </a:rPr>
              <a:t>in normal mitral annular geometry and its impact on </a:t>
            </a:r>
            <a:r>
              <a:rPr lang="en-US" sz="2000" b="1" dirty="0" err="1">
                <a:latin typeface="Arial" pitchFamily="34" charset="0"/>
                <a:cs typeface="Arial" pitchFamily="34" charset="0"/>
              </a:rPr>
              <a:t>annuloplasty</a:t>
            </a:r>
            <a:r>
              <a:rPr lang="en-US" sz="2000" b="1" dirty="0">
                <a:latin typeface="Arial" pitchFamily="34" charset="0"/>
                <a:cs typeface="Arial" pitchFamily="34" charset="0"/>
              </a:rPr>
              <a:t> ring selection and </a:t>
            </a:r>
            <a:r>
              <a:rPr lang="en-US" sz="2000" b="1" dirty="0" smtClean="0">
                <a:latin typeface="Arial" pitchFamily="34" charset="0"/>
                <a:cs typeface="Arial" pitchFamily="34" charset="0"/>
              </a:rPr>
              <a:t>design</a:t>
            </a:r>
            <a:br>
              <a:rPr lang="en-US" sz="2000" b="1" dirty="0" smtClean="0">
                <a:latin typeface="Arial" pitchFamily="34" charset="0"/>
                <a:cs typeface="Arial" pitchFamily="34" charset="0"/>
              </a:rPr>
            </a:br>
            <a:r>
              <a:rPr lang="en-US" sz="1800" b="1" dirty="0" smtClean="0">
                <a:solidFill>
                  <a:srgbClr val="BCE3F9"/>
                </a:solidFill>
                <a:latin typeface="Arial" pitchFamily="34" charset="0"/>
                <a:cs typeface="Arial" pitchFamily="34" charset="0"/>
              </a:rPr>
              <a:t>Pouch et al., AHA Meeting, 2012</a:t>
            </a:r>
            <a:endParaRPr lang="en-US" sz="2000" dirty="0">
              <a:solidFill>
                <a:srgbClr val="BCE3F9"/>
              </a:solidFill>
              <a:latin typeface="Arial" pitchFamily="34" charset="0"/>
              <a:cs typeface="Arial" pitchFamily="34" charset="0"/>
            </a:endParaRPr>
          </a:p>
        </p:txBody>
      </p:sp>
      <p:sp>
        <p:nvSpPr>
          <p:cNvPr id="8" name="Text Placeholder 27"/>
          <p:cNvSpPr txBox="1">
            <a:spLocks/>
          </p:cNvSpPr>
          <p:nvPr/>
        </p:nvSpPr>
        <p:spPr>
          <a:xfrm flipH="1">
            <a:off x="5867400" y="1752600"/>
            <a:ext cx="2743200" cy="1976968"/>
          </a:xfrm>
          <a:prstGeom prst="rect">
            <a:avLst/>
          </a:prstGeom>
        </p:spPr>
        <p:txBody>
          <a:bodyPr/>
          <a:lstStyle>
            <a:lvl1pPr marL="282575" indent="-282575" algn="l" defTabSz="914400" rtl="0" eaLnBrk="1" latinLnBrk="0" hangingPunct="1">
              <a:spcBef>
                <a:spcPts val="2000"/>
              </a:spcBef>
              <a:buFont typeface="Wingdings 2" pitchFamily="18" charset="2"/>
              <a:buChar char=""/>
              <a:defRPr sz="2200" kern="1200">
                <a:solidFill>
                  <a:schemeClr val="bg1"/>
                </a:solidFill>
                <a:latin typeface="+mn-lt"/>
                <a:ea typeface="+mn-ea"/>
                <a:cs typeface="+mn-cs"/>
              </a:defRPr>
            </a:lvl1pPr>
            <a:lvl2pPr marL="577850" indent="-295275" algn="l" defTabSz="914400" rtl="0" eaLnBrk="1" latinLnBrk="0" hangingPunct="1">
              <a:spcBef>
                <a:spcPts val="600"/>
              </a:spcBef>
              <a:buFont typeface="Wingdings 2" pitchFamily="18" charset="2"/>
              <a:buChar char=""/>
              <a:defRPr sz="2000" kern="1200">
                <a:solidFill>
                  <a:schemeClr val="bg1"/>
                </a:solidFill>
                <a:latin typeface="+mn-lt"/>
                <a:ea typeface="+mn-ea"/>
                <a:cs typeface="+mn-cs"/>
              </a:defRPr>
            </a:lvl2pPr>
            <a:lvl3pPr marL="860425"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3pPr>
            <a:lvl4pPr marL="1143000"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4pPr>
            <a:lvl5pPr marL="1425575" indent="-282575" algn="l" defTabSz="914400" rtl="0" eaLnBrk="1" latinLnBrk="0" hangingPunct="1">
              <a:spcBef>
                <a:spcPts val="600"/>
              </a:spcBef>
              <a:buFont typeface="Wingdings 2" pitchFamily="18" charset="2"/>
              <a:buChar char=""/>
              <a:defRPr sz="1800" kern="1200">
                <a:solidFill>
                  <a:schemeClr val="bg1"/>
                </a:solidFill>
                <a:latin typeface="+mn-lt"/>
                <a:ea typeface="+mn-ea"/>
                <a:cs typeface="+mn-cs"/>
              </a:defRPr>
            </a:lvl5pPr>
            <a:lvl6pPr marL="1711325"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6pPr>
            <a:lvl7pPr marL="2000250"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7pPr>
            <a:lvl8pPr marL="2290763" indent="-288925" algn="l" defTabSz="914400" rtl="0" eaLnBrk="1" latinLnBrk="0" hangingPunct="1">
              <a:spcBef>
                <a:spcPct val="20000"/>
              </a:spcBef>
              <a:buFont typeface="Wingdings 2" pitchFamily="18" charset="2"/>
              <a:buChar char=""/>
              <a:defRPr lang="en-US" sz="1800" kern="1200" dirty="0" smtClean="0">
                <a:solidFill>
                  <a:schemeClr val="bg1"/>
                </a:solidFill>
                <a:latin typeface="+mn-lt"/>
                <a:ea typeface="+mn-ea"/>
                <a:cs typeface="+mn-cs"/>
              </a:defRPr>
            </a:lvl8pPr>
            <a:lvl9pPr marL="2571750" indent="-288925" algn="l" defTabSz="914400" rtl="0" eaLnBrk="1" latinLnBrk="0" hangingPunct="1">
              <a:spcBef>
                <a:spcPct val="20000"/>
              </a:spcBef>
              <a:buFont typeface="Wingdings 2" pitchFamily="18" charset="2"/>
              <a:buChar char=""/>
              <a:defRPr lang="en-US" sz="1800" kern="1200" dirty="0">
                <a:solidFill>
                  <a:schemeClr val="bg1"/>
                </a:solidFill>
                <a:latin typeface="+mn-lt"/>
                <a:ea typeface="+mn-ea"/>
                <a:cs typeface="+mn-cs"/>
              </a:defRPr>
            </a:lvl9pPr>
          </a:lstStyle>
          <a:p>
            <a:pPr marL="0" indent="0" algn="just">
              <a:buNone/>
            </a:pPr>
            <a:r>
              <a:rPr lang="en-US" sz="1200" b="1" dirty="0" smtClean="0">
                <a:latin typeface="Arial" pitchFamily="34" charset="0"/>
                <a:cs typeface="Arial" pitchFamily="34" charset="0"/>
              </a:rPr>
              <a:t>Figure 1.</a:t>
            </a:r>
            <a:r>
              <a:rPr lang="en-US" sz="1200" dirty="0" smtClean="0">
                <a:latin typeface="Arial" pitchFamily="34" charset="0"/>
                <a:cs typeface="Arial" pitchFamily="34" charset="0"/>
              </a:rPr>
              <a:t> (a) 3D TEE image volume of the closed mitral valve. (b) 2D slice of the 3D TEE image with the automatic segmentation of the mitral leaflets shown in red. (c) 3D segmentation of the mitral leaflets. (d) Geometric  model of the mitral leaflets with the annular curve shown in blue.</a:t>
            </a:r>
            <a:endParaRPr lang="en-US" sz="1200" dirty="0">
              <a:latin typeface="Arial" pitchFamily="34" charset="0"/>
              <a:cs typeface="Arial" pitchFamily="34" charset="0"/>
            </a:endParaRPr>
          </a:p>
        </p:txBody>
      </p:sp>
      <p:pic>
        <p:nvPicPr>
          <p:cNvPr id="11" name="Picture Placeholder 97" descr="image analysis.png"/>
          <p:cNvPicPr>
            <a:picLocks noChangeAspect="1"/>
          </p:cNvPicPr>
          <p:nvPr/>
        </p:nvPicPr>
        <p:blipFill>
          <a:blip r:embed="rId2" cstate="print"/>
          <a:srcRect t="214" b="214"/>
          <a:stretch>
            <a:fillRect/>
          </a:stretch>
        </p:blipFill>
        <p:spPr>
          <a:xfrm>
            <a:off x="381000" y="1828800"/>
            <a:ext cx="5349320" cy="4572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Placeholder 76" descr="aha_fig_test.gif"/>
          <p:cNvPicPr>
            <a:picLocks noChangeAspect="1"/>
          </p:cNvPicPr>
          <p:nvPr/>
        </p:nvPicPr>
        <p:blipFill rotWithShape="1">
          <a:blip r:embed="rId3" cstate="print"/>
          <a:srcRect l="3926" r="5569"/>
          <a:stretch/>
        </p:blipFill>
        <p:spPr>
          <a:xfrm>
            <a:off x="5867400" y="4495800"/>
            <a:ext cx="2919907" cy="1905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1129274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2" y="533400"/>
            <a:ext cx="7583487" cy="1044388"/>
          </a:xfrm>
        </p:spPr>
        <p:txBody>
          <a:bodyPr/>
          <a:lstStyle/>
          <a:p>
            <a:r>
              <a:rPr lang="en-US" sz="3200" dirty="0" smtClean="0"/>
              <a:t>In vivo staging of tangle pathology in Alzheimer’s disease with PET scans</a:t>
            </a:r>
            <a:endParaRPr lang="en-US" sz="3200" dirty="0"/>
          </a:p>
        </p:txBody>
      </p:sp>
      <p:sp>
        <p:nvSpPr>
          <p:cNvPr id="6" name="TextBox 5"/>
          <p:cNvSpPr txBox="1"/>
          <p:nvPr/>
        </p:nvSpPr>
        <p:spPr>
          <a:xfrm>
            <a:off x="2971800" y="1583114"/>
            <a:ext cx="4610100" cy="369332"/>
          </a:xfrm>
          <a:prstGeom prst="rect">
            <a:avLst/>
          </a:prstGeom>
          <a:noFill/>
        </p:spPr>
        <p:txBody>
          <a:bodyPr wrap="square" rtlCol="0">
            <a:spAutoFit/>
          </a:bodyPr>
          <a:lstStyle/>
          <a:p>
            <a:r>
              <a:rPr lang="en-US" dirty="0" err="1" smtClean="0">
                <a:solidFill>
                  <a:schemeClr val="bg1">
                    <a:lumMod val="85000"/>
                  </a:schemeClr>
                </a:solidFill>
              </a:rPr>
              <a:t>Schöll</a:t>
            </a:r>
            <a:r>
              <a:rPr lang="en-US" dirty="0" smtClean="0">
                <a:solidFill>
                  <a:schemeClr val="bg1">
                    <a:lumMod val="85000"/>
                  </a:schemeClr>
                </a:solidFill>
              </a:rPr>
              <a:t> et al., Neuron, 2016</a:t>
            </a:r>
            <a:endParaRPr lang="en-US" dirty="0">
              <a:solidFill>
                <a:schemeClr val="bg1">
                  <a:lumMod val="85000"/>
                </a:schemeClr>
              </a:solidFill>
            </a:endParaRPr>
          </a:p>
        </p:txBody>
      </p:sp>
      <p:pic>
        <p:nvPicPr>
          <p:cNvPr id="7" name="Picture 6"/>
          <p:cNvPicPr>
            <a:picLocks noChangeAspect="1"/>
          </p:cNvPicPr>
          <p:nvPr/>
        </p:nvPicPr>
        <p:blipFill>
          <a:blip r:embed="rId3"/>
          <a:stretch>
            <a:fillRect/>
          </a:stretch>
        </p:blipFill>
        <p:spPr>
          <a:xfrm>
            <a:off x="457200" y="2362200"/>
            <a:ext cx="2032000" cy="1727200"/>
          </a:xfrm>
          <a:prstGeom prst="rect">
            <a:avLst/>
          </a:prstGeom>
          <a:solidFill>
            <a:schemeClr val="bg1"/>
          </a:solidFill>
          <a:ln>
            <a:solidFill>
              <a:schemeClr val="tx1"/>
            </a:solidFill>
          </a:ln>
        </p:spPr>
      </p:pic>
      <p:pic>
        <p:nvPicPr>
          <p:cNvPr id="9" name="Picture 8"/>
          <p:cNvPicPr>
            <a:picLocks noChangeAspect="1"/>
          </p:cNvPicPr>
          <p:nvPr/>
        </p:nvPicPr>
        <p:blipFill>
          <a:blip r:embed="rId4"/>
          <a:stretch>
            <a:fillRect/>
          </a:stretch>
        </p:blipFill>
        <p:spPr>
          <a:xfrm>
            <a:off x="2667000" y="2362200"/>
            <a:ext cx="6172200" cy="4114800"/>
          </a:xfrm>
          <a:prstGeom prst="rect">
            <a:avLst/>
          </a:prstGeom>
        </p:spPr>
      </p:pic>
    </p:spTree>
    <p:extLst>
      <p:ext uri="{BB962C8B-B14F-4D97-AF65-F5344CB8AC3E}">
        <p14:creationId xmlns:p14="http://schemas.microsoft.com/office/powerpoint/2010/main" val="1257059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2" y="533400"/>
            <a:ext cx="7583487" cy="1044388"/>
          </a:xfrm>
        </p:spPr>
        <p:txBody>
          <a:bodyPr/>
          <a:lstStyle/>
          <a:p>
            <a:r>
              <a:rPr lang="en-US" sz="3200" dirty="0" smtClean="0"/>
              <a:t>In vivo staging of tangle pathology in Alzheimer’s disease with PET scans</a:t>
            </a:r>
            <a:endParaRPr lang="en-US" sz="3200" dirty="0"/>
          </a:p>
        </p:txBody>
      </p:sp>
      <p:pic>
        <p:nvPicPr>
          <p:cNvPr id="4" name="Picture 3"/>
          <p:cNvPicPr>
            <a:picLocks noChangeAspect="1"/>
          </p:cNvPicPr>
          <p:nvPr/>
        </p:nvPicPr>
        <p:blipFill rotWithShape="1">
          <a:blip r:embed="rId3"/>
          <a:srcRect b="69894"/>
          <a:stretch/>
        </p:blipFill>
        <p:spPr>
          <a:xfrm>
            <a:off x="951705" y="4848060"/>
            <a:ext cx="7239000" cy="1596838"/>
          </a:xfrm>
          <a:prstGeom prst="rect">
            <a:avLst/>
          </a:prstGeom>
        </p:spPr>
      </p:pic>
      <p:pic>
        <p:nvPicPr>
          <p:cNvPr id="5" name="Picture 4"/>
          <p:cNvPicPr>
            <a:picLocks noChangeAspect="1"/>
          </p:cNvPicPr>
          <p:nvPr/>
        </p:nvPicPr>
        <p:blipFill>
          <a:blip r:embed="rId4"/>
          <a:stretch>
            <a:fillRect/>
          </a:stretch>
        </p:blipFill>
        <p:spPr>
          <a:xfrm>
            <a:off x="2437605" y="2128221"/>
            <a:ext cx="4267200" cy="2553208"/>
          </a:xfrm>
          <a:prstGeom prst="rect">
            <a:avLst/>
          </a:prstGeom>
          <a:ln>
            <a:solidFill>
              <a:schemeClr val="tx1"/>
            </a:solidFill>
          </a:ln>
        </p:spPr>
      </p:pic>
      <p:sp>
        <p:nvSpPr>
          <p:cNvPr id="6" name="TextBox 5"/>
          <p:cNvSpPr txBox="1"/>
          <p:nvPr/>
        </p:nvSpPr>
        <p:spPr>
          <a:xfrm>
            <a:off x="2971800" y="1583114"/>
            <a:ext cx="4610100" cy="369332"/>
          </a:xfrm>
          <a:prstGeom prst="rect">
            <a:avLst/>
          </a:prstGeom>
          <a:noFill/>
        </p:spPr>
        <p:txBody>
          <a:bodyPr wrap="square" rtlCol="0">
            <a:spAutoFit/>
          </a:bodyPr>
          <a:lstStyle/>
          <a:p>
            <a:r>
              <a:rPr lang="en-US" dirty="0" err="1" smtClean="0">
                <a:solidFill>
                  <a:schemeClr val="bg1">
                    <a:lumMod val="85000"/>
                  </a:schemeClr>
                </a:solidFill>
              </a:rPr>
              <a:t>Schöll</a:t>
            </a:r>
            <a:r>
              <a:rPr lang="en-US" dirty="0" smtClean="0">
                <a:solidFill>
                  <a:schemeClr val="bg1">
                    <a:lumMod val="85000"/>
                  </a:schemeClr>
                </a:solidFill>
              </a:rPr>
              <a:t> et al., Neuron, 2016</a:t>
            </a:r>
            <a:endParaRPr lang="en-US" dirty="0">
              <a:solidFill>
                <a:schemeClr val="bg1">
                  <a:lumMod val="85000"/>
                </a:schemeClr>
              </a:solidFill>
            </a:endParaRPr>
          </a:p>
        </p:txBody>
      </p:sp>
    </p:spTree>
    <p:extLst>
      <p:ext uri="{BB962C8B-B14F-4D97-AF65-F5344CB8AC3E}">
        <p14:creationId xmlns:p14="http://schemas.microsoft.com/office/powerpoint/2010/main" val="3529843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Mapping fetal brain development</a:t>
            </a:r>
            <a:br>
              <a:rPr lang="en-US" dirty="0" smtClean="0"/>
            </a:br>
            <a:r>
              <a:rPr lang="en-US" sz="1800" dirty="0" err="1" smtClean="0">
                <a:solidFill>
                  <a:schemeClr val="accent1">
                    <a:lumMod val="20000"/>
                    <a:lumOff val="80000"/>
                  </a:schemeClr>
                </a:solidFill>
              </a:rPr>
              <a:t>Habas</a:t>
            </a:r>
            <a:r>
              <a:rPr lang="en-US" sz="1800" dirty="0" smtClean="0">
                <a:solidFill>
                  <a:schemeClr val="accent1">
                    <a:lumMod val="20000"/>
                    <a:lumOff val="80000"/>
                  </a:schemeClr>
                </a:solidFill>
              </a:rPr>
              <a:t> el al., </a:t>
            </a:r>
            <a:r>
              <a:rPr lang="en-US" sz="1800" i="1" dirty="0" smtClean="0">
                <a:solidFill>
                  <a:schemeClr val="accent1">
                    <a:lumMod val="20000"/>
                    <a:lumOff val="80000"/>
                  </a:schemeClr>
                </a:solidFill>
              </a:rPr>
              <a:t>Neuroimage</a:t>
            </a:r>
            <a:r>
              <a:rPr lang="en-US" sz="1800" dirty="0" smtClean="0">
                <a:solidFill>
                  <a:schemeClr val="accent1">
                    <a:lumMod val="20000"/>
                    <a:lumOff val="80000"/>
                  </a:schemeClr>
                </a:solidFill>
              </a:rPr>
              <a:t>, 2010, </a:t>
            </a:r>
            <a:r>
              <a:rPr lang="en-US" sz="1800" dirty="0" err="1" smtClean="0">
                <a:solidFill>
                  <a:schemeClr val="accent1">
                    <a:lumMod val="20000"/>
                    <a:lumOff val="80000"/>
                  </a:schemeClr>
                </a:solidFill>
              </a:rPr>
              <a:t>Kuklisova-Murgasova</a:t>
            </a:r>
            <a:r>
              <a:rPr lang="en-US" sz="1800" dirty="0" smtClean="0">
                <a:solidFill>
                  <a:schemeClr val="accent1">
                    <a:lumMod val="20000"/>
                    <a:lumOff val="80000"/>
                  </a:schemeClr>
                </a:solidFill>
              </a:rPr>
              <a:t> et al., 2012</a:t>
            </a:r>
            <a:endParaRPr lang="en-US" sz="1800" dirty="0">
              <a:solidFill>
                <a:schemeClr val="accent1">
                  <a:lumMod val="20000"/>
                  <a:lumOff val="80000"/>
                </a:schemeClr>
              </a:solidFill>
            </a:endParaRPr>
          </a:p>
        </p:txBody>
      </p:sp>
      <p:pic>
        <p:nvPicPr>
          <p:cNvPr id="5" name="Picture 4"/>
          <p:cNvPicPr>
            <a:picLocks noChangeAspect="1"/>
          </p:cNvPicPr>
          <p:nvPr/>
        </p:nvPicPr>
        <p:blipFill>
          <a:blip r:embed="rId2"/>
          <a:stretch>
            <a:fillRect/>
          </a:stretch>
        </p:blipFill>
        <p:spPr>
          <a:xfrm>
            <a:off x="1752600" y="1676400"/>
            <a:ext cx="7010400" cy="43892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p:cNvPicPr>
            <a:picLocks noChangeAspect="1"/>
          </p:cNvPicPr>
          <p:nvPr/>
        </p:nvPicPr>
        <p:blipFill>
          <a:blip r:embed="rId3"/>
          <a:stretch>
            <a:fillRect/>
          </a:stretch>
        </p:blipFill>
        <p:spPr>
          <a:xfrm>
            <a:off x="304800" y="3886200"/>
            <a:ext cx="4092701" cy="263421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3072143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371600"/>
          </a:xfrm>
        </p:spPr>
        <p:txBody>
          <a:bodyPr/>
          <a:lstStyle/>
          <a:p>
            <a:r>
              <a:rPr lang="en-US" sz="3200" dirty="0" smtClean="0"/>
              <a:t>Communicating with patients in vegetative state using fMRI</a:t>
            </a:r>
            <a:br>
              <a:rPr lang="en-US" sz="3200" dirty="0" smtClean="0"/>
            </a:br>
            <a:r>
              <a:rPr lang="en-US" sz="2000" dirty="0" smtClean="0">
                <a:solidFill>
                  <a:schemeClr val="accent1">
                    <a:lumMod val="20000"/>
                    <a:lumOff val="80000"/>
                  </a:schemeClr>
                </a:solidFill>
              </a:rPr>
              <a:t>Owen el al., </a:t>
            </a:r>
            <a:r>
              <a:rPr lang="en-US" sz="2000" i="1" dirty="0" smtClean="0">
                <a:solidFill>
                  <a:schemeClr val="accent1">
                    <a:lumMod val="20000"/>
                    <a:lumOff val="80000"/>
                  </a:schemeClr>
                </a:solidFill>
              </a:rPr>
              <a:t>Science</a:t>
            </a:r>
            <a:r>
              <a:rPr lang="en-US" sz="2000" dirty="0" smtClean="0">
                <a:solidFill>
                  <a:schemeClr val="accent1">
                    <a:lumMod val="20000"/>
                    <a:lumOff val="80000"/>
                  </a:schemeClr>
                </a:solidFill>
              </a:rPr>
              <a:t>, 2010</a:t>
            </a:r>
            <a:endParaRPr lang="en-US" sz="2000" dirty="0">
              <a:solidFill>
                <a:schemeClr val="accent1">
                  <a:lumMod val="20000"/>
                  <a:lumOff val="80000"/>
                </a:schemeClr>
              </a:solidFill>
            </a:endParaRPr>
          </a:p>
        </p:txBody>
      </p:sp>
      <p:pic>
        <p:nvPicPr>
          <p:cNvPr id="4" name="Content Placeholder 3"/>
          <p:cNvPicPr>
            <a:picLocks noGrp="1" noChangeAspect="1"/>
          </p:cNvPicPr>
          <p:nvPr>
            <p:ph idx="1"/>
          </p:nvPr>
        </p:nvPicPr>
        <p:blipFill>
          <a:blip r:embed="rId2"/>
          <a:srcRect t="671" b="671"/>
          <a:stretch>
            <a:fillRect/>
          </a:stretch>
        </p:blipFill>
        <p:spPr>
          <a:xfrm>
            <a:off x="838200" y="2057400"/>
            <a:ext cx="7583487" cy="4208930"/>
          </a:xfrm>
        </p:spPr>
      </p:pic>
      <p:sp>
        <p:nvSpPr>
          <p:cNvPr id="6" name="TextBox 5"/>
          <p:cNvSpPr txBox="1"/>
          <p:nvPr/>
        </p:nvSpPr>
        <p:spPr>
          <a:xfrm>
            <a:off x="630411" y="6276201"/>
            <a:ext cx="6301024" cy="276999"/>
          </a:xfrm>
          <a:prstGeom prst="rect">
            <a:avLst/>
          </a:prstGeom>
          <a:noFill/>
        </p:spPr>
        <p:txBody>
          <a:bodyPr wrap="none" rtlCol="0">
            <a:spAutoFit/>
          </a:bodyPr>
          <a:lstStyle/>
          <a:p>
            <a:r>
              <a:rPr lang="en-US" sz="1200" dirty="0" smtClean="0">
                <a:solidFill>
                  <a:srgbClr val="FFFFFF"/>
                </a:solidFill>
              </a:rPr>
              <a:t>* Source: P. Wilkinson, ‘Vegetative state’ man responds to questions, CNN, Feb. 9, 2010. </a:t>
            </a:r>
            <a:endParaRPr lang="en-US" sz="1200" dirty="0">
              <a:solidFill>
                <a:srgbClr val="FFFFFF"/>
              </a:solidFill>
            </a:endParaRPr>
          </a:p>
        </p:txBody>
      </p:sp>
    </p:spTree>
    <p:extLst>
      <p:ext uri="{BB962C8B-B14F-4D97-AF65-F5344CB8AC3E}">
        <p14:creationId xmlns:p14="http://schemas.microsoft.com/office/powerpoint/2010/main" val="12715524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Deriving anatomical brain regions based on anatomy, function, and connectivity</a:t>
            </a:r>
            <a:endParaRPr lang="en-US" sz="2800" dirty="0"/>
          </a:p>
        </p:txBody>
      </p:sp>
      <p:pic>
        <p:nvPicPr>
          <p:cNvPr id="4" name="Content Placeholder 3"/>
          <p:cNvPicPr>
            <a:picLocks noGrp="1" noChangeAspect="1"/>
          </p:cNvPicPr>
          <p:nvPr>
            <p:ph idx="1"/>
          </p:nvPr>
        </p:nvPicPr>
        <p:blipFill>
          <a:blip r:embed="rId3"/>
          <a:stretch>
            <a:fillRect/>
          </a:stretch>
        </p:blipFill>
        <p:spPr>
          <a:xfrm>
            <a:off x="609600" y="1767840"/>
            <a:ext cx="6892844" cy="4648200"/>
          </a:xfrm>
          <a:prstGeom prst="rect">
            <a:avLst/>
          </a:prstGeom>
        </p:spPr>
      </p:pic>
      <p:sp>
        <p:nvSpPr>
          <p:cNvPr id="5" name="TextBox 4"/>
          <p:cNvSpPr txBox="1"/>
          <p:nvPr/>
        </p:nvSpPr>
        <p:spPr>
          <a:xfrm>
            <a:off x="2819400" y="1374124"/>
            <a:ext cx="4610100" cy="369332"/>
          </a:xfrm>
          <a:prstGeom prst="rect">
            <a:avLst/>
          </a:prstGeom>
          <a:noFill/>
        </p:spPr>
        <p:txBody>
          <a:bodyPr wrap="square" rtlCol="0">
            <a:spAutoFit/>
          </a:bodyPr>
          <a:lstStyle/>
          <a:p>
            <a:r>
              <a:rPr lang="en-US" dirty="0" err="1" smtClean="0">
                <a:solidFill>
                  <a:schemeClr val="bg1">
                    <a:lumMod val="85000"/>
                  </a:schemeClr>
                </a:solidFill>
              </a:rPr>
              <a:t>Glasser</a:t>
            </a:r>
            <a:r>
              <a:rPr lang="en-US" dirty="0" smtClean="0">
                <a:solidFill>
                  <a:schemeClr val="bg1">
                    <a:lumMod val="85000"/>
                  </a:schemeClr>
                </a:solidFill>
              </a:rPr>
              <a:t> et al., Nature, 2016</a:t>
            </a:r>
            <a:endParaRPr lang="en-US" dirty="0">
              <a:solidFill>
                <a:schemeClr val="bg1">
                  <a:lumMod val="85000"/>
                </a:schemeClr>
              </a:solidFill>
            </a:endParaRPr>
          </a:p>
        </p:txBody>
      </p:sp>
      <p:pic>
        <p:nvPicPr>
          <p:cNvPr id="6" name="Picture 5"/>
          <p:cNvPicPr>
            <a:picLocks noChangeAspect="1"/>
          </p:cNvPicPr>
          <p:nvPr/>
        </p:nvPicPr>
        <p:blipFill>
          <a:blip r:embed="rId4"/>
          <a:stretch>
            <a:fillRect/>
          </a:stretch>
        </p:blipFill>
        <p:spPr>
          <a:xfrm>
            <a:off x="4876800" y="4921636"/>
            <a:ext cx="3739275" cy="1470020"/>
          </a:xfrm>
          <a:prstGeom prst="rect">
            <a:avLst/>
          </a:prstGeom>
        </p:spPr>
      </p:pic>
    </p:spTree>
    <p:extLst>
      <p:ext uri="{BB962C8B-B14F-4D97-AF65-F5344CB8AC3E}">
        <p14:creationId xmlns:p14="http://schemas.microsoft.com/office/powerpoint/2010/main" val="6212828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371600"/>
          </a:xfrm>
        </p:spPr>
        <p:txBody>
          <a:bodyPr/>
          <a:lstStyle/>
          <a:p>
            <a:r>
              <a:rPr lang="en-US" sz="3200" dirty="0" smtClean="0"/>
              <a:t>Collaborative analysis of gene expression in the human brain</a:t>
            </a:r>
            <a:r>
              <a:rPr lang="en-US" dirty="0" smtClean="0"/>
              <a:t/>
            </a:r>
            <a:br>
              <a:rPr lang="en-US" dirty="0" smtClean="0"/>
            </a:br>
            <a:r>
              <a:rPr lang="en-US" sz="1800" dirty="0" smtClean="0">
                <a:solidFill>
                  <a:schemeClr val="accent1">
                    <a:lumMod val="20000"/>
                    <a:lumOff val="80000"/>
                  </a:schemeClr>
                </a:solidFill>
              </a:rPr>
              <a:t>Stein et al., </a:t>
            </a:r>
            <a:r>
              <a:rPr lang="en-US" sz="1800" i="1" dirty="0" smtClean="0">
                <a:solidFill>
                  <a:schemeClr val="accent1">
                    <a:lumMod val="20000"/>
                    <a:lumOff val="80000"/>
                  </a:schemeClr>
                </a:solidFill>
              </a:rPr>
              <a:t>Nature Genetics</a:t>
            </a:r>
            <a:r>
              <a:rPr lang="en-US" sz="1800" dirty="0" smtClean="0">
                <a:solidFill>
                  <a:schemeClr val="accent1">
                    <a:lumMod val="20000"/>
                    <a:lumOff val="80000"/>
                  </a:schemeClr>
                </a:solidFill>
              </a:rPr>
              <a:t>, 2012</a:t>
            </a:r>
            <a:endParaRPr lang="en-US" sz="1800" dirty="0">
              <a:solidFill>
                <a:schemeClr val="accent1">
                  <a:lumMod val="20000"/>
                  <a:lumOff val="80000"/>
                </a:schemeClr>
              </a:solidFill>
            </a:endParaRPr>
          </a:p>
        </p:txBody>
      </p:sp>
      <p:pic>
        <p:nvPicPr>
          <p:cNvPr id="7" name="Picture 6"/>
          <p:cNvPicPr>
            <a:picLocks noChangeAspect="1"/>
          </p:cNvPicPr>
          <p:nvPr/>
        </p:nvPicPr>
        <p:blipFill>
          <a:blip r:embed="rId2"/>
          <a:stretch>
            <a:fillRect/>
          </a:stretch>
        </p:blipFill>
        <p:spPr>
          <a:xfrm>
            <a:off x="1371600" y="1981200"/>
            <a:ext cx="6388100" cy="4356475"/>
          </a:xfrm>
          <a:prstGeom prst="rect">
            <a:avLst/>
          </a:prstGeom>
        </p:spPr>
      </p:pic>
    </p:spTree>
    <p:extLst>
      <p:ext uri="{BB962C8B-B14F-4D97-AF65-F5344CB8AC3E}">
        <p14:creationId xmlns:p14="http://schemas.microsoft.com/office/powerpoint/2010/main" val="30450906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55" y="296280"/>
            <a:ext cx="7583487" cy="1044388"/>
          </a:xfrm>
        </p:spPr>
        <p:txBody>
          <a:bodyPr/>
          <a:lstStyle/>
          <a:p>
            <a:r>
              <a:rPr lang="en-US" sz="2400" dirty="0" smtClean="0"/>
              <a:t>Computational phantoms derived from cadaver imaging used to improve product safety</a:t>
            </a:r>
            <a:endParaRPr lang="en-US" sz="2400" dirty="0"/>
          </a:p>
        </p:txBody>
      </p:sp>
      <p:pic>
        <p:nvPicPr>
          <p:cNvPr id="4" name="Picture 3"/>
          <p:cNvPicPr>
            <a:picLocks noChangeAspect="1"/>
          </p:cNvPicPr>
          <p:nvPr/>
        </p:nvPicPr>
        <p:blipFill>
          <a:blip r:embed="rId2"/>
          <a:stretch>
            <a:fillRect/>
          </a:stretch>
        </p:blipFill>
        <p:spPr>
          <a:xfrm>
            <a:off x="381000" y="2133600"/>
            <a:ext cx="4445000" cy="4343400"/>
          </a:xfrm>
          <a:prstGeom prst="rect">
            <a:avLst/>
          </a:prstGeom>
          <a:solidFill>
            <a:schemeClr val="bg1"/>
          </a:solidFill>
          <a:ln>
            <a:solidFill>
              <a:schemeClr val="tx1"/>
            </a:solidFill>
          </a:ln>
        </p:spPr>
      </p:pic>
      <p:pic>
        <p:nvPicPr>
          <p:cNvPr id="5" name="Picture 4"/>
          <p:cNvPicPr>
            <a:picLocks noChangeAspect="1"/>
          </p:cNvPicPr>
          <p:nvPr/>
        </p:nvPicPr>
        <p:blipFill rotWithShape="1">
          <a:blip r:embed="rId3"/>
          <a:srcRect b="17707"/>
          <a:stretch/>
        </p:blipFill>
        <p:spPr>
          <a:xfrm>
            <a:off x="3886200" y="1528158"/>
            <a:ext cx="4940300" cy="2079812"/>
          </a:xfrm>
          <a:prstGeom prst="rect">
            <a:avLst/>
          </a:prstGeom>
          <a:solidFill>
            <a:schemeClr val="bg1"/>
          </a:solidFill>
          <a:ln>
            <a:solidFill>
              <a:schemeClr val="tx1"/>
            </a:solidFill>
          </a:ln>
        </p:spPr>
      </p:pic>
      <p:sp>
        <p:nvSpPr>
          <p:cNvPr id="6" name="TextBox 5"/>
          <p:cNvSpPr txBox="1"/>
          <p:nvPr/>
        </p:nvSpPr>
        <p:spPr>
          <a:xfrm>
            <a:off x="990600" y="1425388"/>
            <a:ext cx="4610100" cy="369332"/>
          </a:xfrm>
          <a:prstGeom prst="rect">
            <a:avLst/>
          </a:prstGeom>
          <a:noFill/>
        </p:spPr>
        <p:txBody>
          <a:bodyPr wrap="square" rtlCol="0">
            <a:spAutoFit/>
          </a:bodyPr>
          <a:lstStyle/>
          <a:p>
            <a:r>
              <a:rPr lang="en-US" dirty="0" smtClean="0">
                <a:solidFill>
                  <a:schemeClr val="bg1">
                    <a:lumMod val="85000"/>
                  </a:schemeClr>
                </a:solidFill>
              </a:rPr>
              <a:t>Xu, Med </a:t>
            </a:r>
            <a:r>
              <a:rPr lang="en-US" dirty="0" err="1" smtClean="0">
                <a:solidFill>
                  <a:schemeClr val="bg1">
                    <a:lumMod val="85000"/>
                  </a:schemeClr>
                </a:solidFill>
              </a:rPr>
              <a:t>Phys</a:t>
            </a:r>
            <a:r>
              <a:rPr lang="en-US" dirty="0" smtClean="0">
                <a:solidFill>
                  <a:schemeClr val="bg1">
                    <a:lumMod val="85000"/>
                  </a:schemeClr>
                </a:solidFill>
              </a:rPr>
              <a:t> </a:t>
            </a:r>
            <a:r>
              <a:rPr lang="en-US" dirty="0" err="1" smtClean="0">
                <a:solidFill>
                  <a:schemeClr val="bg1">
                    <a:lumMod val="85000"/>
                  </a:schemeClr>
                </a:solidFill>
              </a:rPr>
              <a:t>Biol</a:t>
            </a:r>
            <a:r>
              <a:rPr lang="en-US" dirty="0" smtClean="0">
                <a:solidFill>
                  <a:schemeClr val="bg1">
                    <a:lumMod val="85000"/>
                  </a:schemeClr>
                </a:solidFill>
              </a:rPr>
              <a:t>, 2014</a:t>
            </a:r>
            <a:endParaRPr lang="en-US" dirty="0">
              <a:solidFill>
                <a:schemeClr val="bg1">
                  <a:lumMod val="85000"/>
                </a:schemeClr>
              </a:solidFill>
            </a:endParaRPr>
          </a:p>
        </p:txBody>
      </p:sp>
      <p:pic>
        <p:nvPicPr>
          <p:cNvPr id="9" name="Picture 8"/>
          <p:cNvPicPr>
            <a:picLocks noChangeAspect="1"/>
          </p:cNvPicPr>
          <p:nvPr/>
        </p:nvPicPr>
        <p:blipFill>
          <a:blip r:embed="rId4"/>
          <a:stretch>
            <a:fillRect/>
          </a:stretch>
        </p:blipFill>
        <p:spPr>
          <a:xfrm>
            <a:off x="5600700" y="3777410"/>
            <a:ext cx="2660142" cy="2427380"/>
          </a:xfrm>
          <a:prstGeom prst="rect">
            <a:avLst/>
          </a:prstGeom>
        </p:spPr>
      </p:pic>
      <p:sp>
        <p:nvSpPr>
          <p:cNvPr id="10" name="TextBox 9"/>
          <p:cNvSpPr txBox="1"/>
          <p:nvPr/>
        </p:nvSpPr>
        <p:spPr>
          <a:xfrm>
            <a:off x="7543800" y="3829226"/>
            <a:ext cx="566181" cy="369332"/>
          </a:xfrm>
          <a:prstGeom prst="rect">
            <a:avLst/>
          </a:prstGeom>
          <a:noFill/>
        </p:spPr>
        <p:txBody>
          <a:bodyPr wrap="none" rtlCol="0">
            <a:spAutoFit/>
          </a:bodyPr>
          <a:lstStyle/>
          <a:p>
            <a:r>
              <a:rPr lang="en-US" dirty="0" smtClean="0">
                <a:solidFill>
                  <a:schemeClr val="bg1"/>
                </a:solidFill>
              </a:rPr>
              <a:t>SAR</a:t>
            </a:r>
            <a:endParaRPr lang="en-US" dirty="0">
              <a:solidFill>
                <a:schemeClr val="bg1"/>
              </a:solidFill>
            </a:endParaRPr>
          </a:p>
        </p:txBody>
      </p:sp>
      <p:sp>
        <p:nvSpPr>
          <p:cNvPr id="11" name="TextBox 10"/>
          <p:cNvSpPr txBox="1"/>
          <p:nvPr/>
        </p:nvSpPr>
        <p:spPr>
          <a:xfrm>
            <a:off x="5573268" y="6256606"/>
            <a:ext cx="4610100" cy="276999"/>
          </a:xfrm>
          <a:prstGeom prst="rect">
            <a:avLst/>
          </a:prstGeom>
          <a:noFill/>
        </p:spPr>
        <p:txBody>
          <a:bodyPr wrap="square" rtlCol="0">
            <a:spAutoFit/>
          </a:bodyPr>
          <a:lstStyle/>
          <a:p>
            <a:r>
              <a:rPr lang="en-US" sz="1200" dirty="0" err="1" smtClean="0">
                <a:solidFill>
                  <a:schemeClr val="bg1">
                    <a:lumMod val="85000"/>
                  </a:schemeClr>
                </a:solidFill>
              </a:rPr>
              <a:t>Nagaoka</a:t>
            </a:r>
            <a:r>
              <a:rPr lang="en-US" sz="1200" dirty="0" smtClean="0">
                <a:solidFill>
                  <a:schemeClr val="bg1">
                    <a:lumMod val="85000"/>
                  </a:schemeClr>
                </a:solidFill>
              </a:rPr>
              <a:t> et al., Med </a:t>
            </a:r>
            <a:r>
              <a:rPr lang="en-US" sz="1200" dirty="0" err="1" smtClean="0">
                <a:solidFill>
                  <a:schemeClr val="bg1">
                    <a:lumMod val="85000"/>
                  </a:schemeClr>
                </a:solidFill>
              </a:rPr>
              <a:t>Phys</a:t>
            </a:r>
            <a:r>
              <a:rPr lang="en-US" sz="1200" dirty="0" smtClean="0">
                <a:solidFill>
                  <a:schemeClr val="bg1">
                    <a:lumMod val="85000"/>
                  </a:schemeClr>
                </a:solidFill>
              </a:rPr>
              <a:t> </a:t>
            </a:r>
            <a:r>
              <a:rPr lang="en-US" sz="1200" dirty="0" err="1" smtClean="0">
                <a:solidFill>
                  <a:schemeClr val="bg1">
                    <a:lumMod val="85000"/>
                  </a:schemeClr>
                </a:solidFill>
              </a:rPr>
              <a:t>Biol</a:t>
            </a:r>
            <a:r>
              <a:rPr lang="en-US" sz="1200" dirty="0" smtClean="0">
                <a:solidFill>
                  <a:schemeClr val="bg1">
                    <a:lumMod val="85000"/>
                  </a:schemeClr>
                </a:solidFill>
              </a:rPr>
              <a:t>, 2007</a:t>
            </a:r>
            <a:endParaRPr lang="en-US" sz="1200" dirty="0">
              <a:solidFill>
                <a:schemeClr val="bg1">
                  <a:lumMod val="85000"/>
                </a:schemeClr>
              </a:solidFill>
            </a:endParaRPr>
          </a:p>
        </p:txBody>
      </p:sp>
    </p:spTree>
    <p:extLst>
      <p:ext uri="{BB962C8B-B14F-4D97-AF65-F5344CB8AC3E}">
        <p14:creationId xmlns:p14="http://schemas.microsoft.com/office/powerpoint/2010/main" val="1341049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981200"/>
          </a:xfrm>
        </p:spPr>
        <p:txBody>
          <a:bodyPr/>
          <a:lstStyle/>
          <a:p>
            <a:r>
              <a:rPr lang="en-US" dirty="0" smtClean="0"/>
              <a:t>What types of quantitative measures do we need to extract from medical images?</a:t>
            </a:r>
            <a:endParaRPr lang="en-US" dirty="0"/>
          </a:p>
        </p:txBody>
      </p:sp>
      <p:sp>
        <p:nvSpPr>
          <p:cNvPr id="3" name="Content Placeholder 2"/>
          <p:cNvSpPr>
            <a:spLocks noGrp="1"/>
          </p:cNvSpPr>
          <p:nvPr>
            <p:ph idx="1"/>
          </p:nvPr>
        </p:nvSpPr>
        <p:spPr>
          <a:xfrm>
            <a:off x="779463" y="2819400"/>
            <a:ext cx="7583487" cy="3218330"/>
          </a:xfrm>
        </p:spPr>
        <p:txBody>
          <a:bodyPr/>
          <a:lstStyle/>
          <a:p>
            <a:r>
              <a:rPr lang="en-US" dirty="0" smtClean="0"/>
              <a:t>Volumes (e.g., hippocampus volume)</a:t>
            </a:r>
          </a:p>
          <a:p>
            <a:r>
              <a:rPr lang="en-US" dirty="0" smtClean="0"/>
              <a:t>…</a:t>
            </a:r>
          </a:p>
          <a:p>
            <a:r>
              <a:rPr lang="en-US" dirty="0" smtClean="0"/>
              <a:t>…</a:t>
            </a:r>
          </a:p>
          <a:p>
            <a:r>
              <a:rPr lang="en-US" dirty="0" smtClean="0"/>
              <a:t>…</a:t>
            </a:r>
          </a:p>
          <a:p>
            <a:r>
              <a:rPr lang="en-US" dirty="0" smtClean="0"/>
              <a:t>…</a:t>
            </a:r>
            <a:endParaRPr lang="en-US" dirty="0"/>
          </a:p>
        </p:txBody>
      </p:sp>
    </p:spTree>
    <p:extLst>
      <p:ext uri="{BB962C8B-B14F-4D97-AF65-F5344CB8AC3E}">
        <p14:creationId xmlns:p14="http://schemas.microsoft.com/office/powerpoint/2010/main" val="28791174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981200"/>
          </a:xfrm>
        </p:spPr>
        <p:txBody>
          <a:bodyPr/>
          <a:lstStyle/>
          <a:p>
            <a:r>
              <a:rPr lang="en-US" dirty="0" smtClean="0"/>
              <a:t>What types of quantitative measures do we need to extract from medical images?</a:t>
            </a:r>
            <a:endParaRPr lang="en-US" dirty="0"/>
          </a:p>
        </p:txBody>
      </p:sp>
      <p:sp>
        <p:nvSpPr>
          <p:cNvPr id="3" name="Content Placeholder 2"/>
          <p:cNvSpPr>
            <a:spLocks noGrp="1"/>
          </p:cNvSpPr>
          <p:nvPr>
            <p:ph idx="1"/>
          </p:nvPr>
        </p:nvSpPr>
        <p:spPr>
          <a:xfrm>
            <a:off x="779463" y="2819400"/>
            <a:ext cx="7583487" cy="3218330"/>
          </a:xfrm>
        </p:spPr>
        <p:txBody>
          <a:bodyPr>
            <a:normAutofit lnSpcReduction="10000"/>
          </a:bodyPr>
          <a:lstStyle/>
          <a:p>
            <a:r>
              <a:rPr lang="en-US" dirty="0" smtClean="0"/>
              <a:t>Volumes (e.g., hippocampus volume)</a:t>
            </a:r>
          </a:p>
          <a:p>
            <a:r>
              <a:rPr lang="en-US" dirty="0" smtClean="0"/>
              <a:t>Thickness (e.g. heart wall thickness)</a:t>
            </a:r>
          </a:p>
          <a:p>
            <a:r>
              <a:rPr lang="en-US" dirty="0" smtClean="0"/>
              <a:t>Locations of pathology (e.g. locations of lesion centers)</a:t>
            </a:r>
          </a:p>
          <a:p>
            <a:r>
              <a:rPr lang="en-US" dirty="0" smtClean="0"/>
              <a:t>Average XXX over a structure (e.g., metabolism)</a:t>
            </a:r>
          </a:p>
          <a:p>
            <a:r>
              <a:rPr lang="en-US" dirty="0" smtClean="0"/>
              <a:t>Changes in all of the above over time</a:t>
            </a:r>
          </a:p>
          <a:p>
            <a:r>
              <a:rPr lang="en-US" dirty="0" smtClean="0"/>
              <a:t>Differences in connectivity between structures</a:t>
            </a:r>
            <a:endParaRPr lang="en-US" dirty="0"/>
          </a:p>
        </p:txBody>
      </p:sp>
    </p:spTree>
    <p:extLst>
      <p:ext uri="{BB962C8B-B14F-4D97-AF65-F5344CB8AC3E}">
        <p14:creationId xmlns:p14="http://schemas.microsoft.com/office/powerpoint/2010/main" val="8335178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 for Today</a:t>
            </a:r>
            <a:endParaRPr lang="en-US" dirty="0"/>
          </a:p>
        </p:txBody>
      </p:sp>
      <p:sp>
        <p:nvSpPr>
          <p:cNvPr id="3" name="Content Placeholder 2"/>
          <p:cNvSpPr>
            <a:spLocks noGrp="1"/>
          </p:cNvSpPr>
          <p:nvPr>
            <p:ph idx="1"/>
          </p:nvPr>
        </p:nvSpPr>
        <p:spPr/>
        <p:txBody>
          <a:bodyPr/>
          <a:lstStyle/>
          <a:p>
            <a:r>
              <a:rPr lang="en-US" dirty="0" smtClean="0"/>
              <a:t>Discuss image analysis</a:t>
            </a:r>
          </a:p>
          <a:p>
            <a:r>
              <a:rPr lang="en-US" dirty="0" smtClean="0"/>
              <a:t>Review syllabus</a:t>
            </a:r>
          </a:p>
          <a:p>
            <a:pPr marL="0" indent="0">
              <a:buNone/>
            </a:pPr>
            <a:endParaRPr lang="en-US" dirty="0" smtClean="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981200"/>
          </a:xfrm>
        </p:spPr>
        <p:txBody>
          <a:bodyPr/>
          <a:lstStyle/>
          <a:p>
            <a:r>
              <a:rPr lang="en-US" dirty="0" smtClean="0"/>
              <a:t>What image processing tools do we need to extract these quantitative measures?</a:t>
            </a:r>
            <a:endParaRPr lang="en-US" dirty="0"/>
          </a:p>
        </p:txBody>
      </p:sp>
      <p:sp>
        <p:nvSpPr>
          <p:cNvPr id="3" name="Content Placeholder 2"/>
          <p:cNvSpPr>
            <a:spLocks noGrp="1"/>
          </p:cNvSpPr>
          <p:nvPr>
            <p:ph idx="1"/>
          </p:nvPr>
        </p:nvSpPr>
        <p:spPr>
          <a:xfrm>
            <a:off x="779463" y="2667000"/>
            <a:ext cx="7583487" cy="3370730"/>
          </a:xfrm>
        </p:spPr>
        <p:txBody>
          <a:bodyPr/>
          <a:lstStyle/>
          <a:p>
            <a:endParaRPr lang="en-US" dirty="0"/>
          </a:p>
        </p:txBody>
      </p:sp>
    </p:spTree>
    <p:extLst>
      <p:ext uri="{BB962C8B-B14F-4D97-AF65-F5344CB8AC3E}">
        <p14:creationId xmlns:p14="http://schemas.microsoft.com/office/powerpoint/2010/main" val="392242900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OF IMAGE ANALYSIS</a:t>
            </a:r>
            <a:endParaRPr lang="en-US" dirty="0"/>
          </a:p>
        </p:txBody>
      </p:sp>
      <p:sp>
        <p:nvSpPr>
          <p:cNvPr id="3" name="Content Placeholder 2"/>
          <p:cNvSpPr>
            <a:spLocks noGrp="1"/>
          </p:cNvSpPr>
          <p:nvPr>
            <p:ph idx="1"/>
          </p:nvPr>
        </p:nvSpPr>
        <p:spPr/>
        <p:txBody>
          <a:bodyPr>
            <a:normAutofit/>
          </a:bodyPr>
          <a:lstStyle/>
          <a:p>
            <a:r>
              <a:rPr lang="en-US" sz="2400" dirty="0" smtClean="0"/>
              <a:t>Segmentation</a:t>
            </a:r>
          </a:p>
          <a:p>
            <a:pPr lvl="1"/>
            <a:r>
              <a:rPr lang="en-US" sz="2000" dirty="0" smtClean="0"/>
              <a:t>Identify objects of interest in medical images</a:t>
            </a:r>
          </a:p>
          <a:p>
            <a:r>
              <a:rPr lang="en-US" sz="2400" dirty="0" smtClean="0"/>
              <a:t>Normalization</a:t>
            </a:r>
          </a:p>
          <a:p>
            <a:pPr lvl="1"/>
            <a:r>
              <a:rPr lang="en-US" sz="2000" dirty="0" smtClean="0"/>
              <a:t>Find correspondences between individual anatomies</a:t>
            </a:r>
          </a:p>
          <a:p>
            <a:pPr lvl="1"/>
            <a:r>
              <a:rPr lang="en-US" sz="2000" dirty="0" smtClean="0"/>
              <a:t>Align multi-modality images of same anatomy</a:t>
            </a:r>
          </a:p>
          <a:p>
            <a:r>
              <a:rPr lang="en-US" sz="2400" dirty="0" smtClean="0"/>
              <a:t>Morphometry</a:t>
            </a:r>
          </a:p>
          <a:p>
            <a:pPr lvl="1"/>
            <a:r>
              <a:rPr lang="en-US" sz="2000" dirty="0" smtClean="0"/>
              <a:t>Quantify differences between anatomies</a:t>
            </a:r>
            <a:endParaRPr lang="en-US" sz="2000"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Instructor: Paul Yushkevich</a:t>
            </a:r>
            <a:endParaRPr lang="en-US" dirty="0"/>
          </a:p>
        </p:txBody>
      </p:sp>
      <p:sp>
        <p:nvSpPr>
          <p:cNvPr id="3" name="Content Placeholder 2"/>
          <p:cNvSpPr>
            <a:spLocks noGrp="1"/>
          </p:cNvSpPr>
          <p:nvPr>
            <p:ph idx="1"/>
          </p:nvPr>
        </p:nvSpPr>
        <p:spPr/>
        <p:txBody>
          <a:bodyPr>
            <a:normAutofit/>
          </a:bodyPr>
          <a:lstStyle/>
          <a:p>
            <a:r>
              <a:rPr lang="en-US" dirty="0" smtClean="0"/>
              <a:t>Training: Computer Science @ UNC</a:t>
            </a:r>
          </a:p>
          <a:p>
            <a:r>
              <a:rPr lang="en-US" dirty="0" smtClean="0"/>
              <a:t>At Penn (Radiology) since 2003</a:t>
            </a:r>
          </a:p>
          <a:p>
            <a:r>
              <a:rPr lang="en-US" dirty="0" smtClean="0"/>
              <a:t>Research:</a:t>
            </a:r>
          </a:p>
          <a:p>
            <a:pPr lvl="1"/>
            <a:r>
              <a:rPr lang="en-US" dirty="0" smtClean="0"/>
              <a:t>Imaging biomarkers for Alzheimer’s disease</a:t>
            </a:r>
          </a:p>
          <a:p>
            <a:pPr lvl="2"/>
            <a:r>
              <a:rPr lang="en-US" dirty="0" smtClean="0"/>
              <a:t>Detailed imaging &amp; anatomical modeling of the hippocampus</a:t>
            </a:r>
          </a:p>
          <a:p>
            <a:pPr lvl="1"/>
            <a:r>
              <a:rPr lang="en-US" dirty="0" smtClean="0"/>
              <a:t>Automatic segmentation algorithms</a:t>
            </a:r>
          </a:p>
          <a:p>
            <a:pPr lvl="1"/>
            <a:r>
              <a:rPr lang="en-US" dirty="0" smtClean="0"/>
              <a:t>Geometrical modeling of anatomy using medial axes</a:t>
            </a:r>
          </a:p>
          <a:p>
            <a:pPr lvl="1"/>
            <a:r>
              <a:rPr lang="en-US" dirty="0" smtClean="0"/>
              <a:t>Open-source software</a:t>
            </a:r>
          </a:p>
          <a:p>
            <a:pPr lvl="2"/>
            <a:r>
              <a:rPr lang="en-US" dirty="0" smtClean="0"/>
              <a:t>ITK-SNAP, Convert3D, Greedy</a:t>
            </a:r>
          </a:p>
        </p:txBody>
      </p:sp>
    </p:spTree>
    <p:extLst>
      <p:ext uri="{BB962C8B-B14F-4D97-AF65-F5344CB8AC3E}">
        <p14:creationId xmlns:p14="http://schemas.microsoft.com/office/powerpoint/2010/main" val="11006736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Teaching Assistant: </a:t>
            </a:r>
            <a:r>
              <a:rPr lang="en-US" dirty="0" smtClean="0"/>
              <a:t>Ahmed Aly</a:t>
            </a:r>
            <a:endParaRPr lang="en-US" dirty="0"/>
          </a:p>
        </p:txBody>
      </p:sp>
      <p:sp>
        <p:nvSpPr>
          <p:cNvPr id="3" name="Content Placeholder 2"/>
          <p:cNvSpPr>
            <a:spLocks noGrp="1"/>
          </p:cNvSpPr>
          <p:nvPr>
            <p:ph idx="1"/>
          </p:nvPr>
        </p:nvSpPr>
        <p:spPr/>
        <p:txBody>
          <a:bodyPr/>
          <a:lstStyle/>
          <a:p>
            <a:r>
              <a:rPr lang="en-US" dirty="0" smtClean="0"/>
              <a:t>M.D., PhD </a:t>
            </a:r>
            <a:r>
              <a:rPr lang="en-US" dirty="0" smtClean="0"/>
              <a:t>student in </a:t>
            </a:r>
            <a:r>
              <a:rPr lang="en-US" dirty="0" smtClean="0"/>
              <a:t>Biomedical Engineering</a:t>
            </a:r>
            <a:endParaRPr lang="en-US" dirty="0" smtClean="0"/>
          </a:p>
          <a:p>
            <a:r>
              <a:rPr lang="en-US" dirty="0" smtClean="0"/>
              <a:t>Research:</a:t>
            </a:r>
          </a:p>
          <a:p>
            <a:pPr lvl="1"/>
            <a:r>
              <a:rPr lang="en-US" dirty="0" smtClean="0"/>
              <a:t>Heart valve disease</a:t>
            </a:r>
            <a:endParaRPr lang="en-US" dirty="0" smtClean="0"/>
          </a:p>
          <a:p>
            <a:pPr lvl="1"/>
            <a:r>
              <a:rPr lang="en-US" dirty="0" smtClean="0"/>
              <a:t>Multi-atlas segmentation</a:t>
            </a:r>
          </a:p>
          <a:p>
            <a:pPr lvl="1"/>
            <a:r>
              <a:rPr lang="en-US" dirty="0" smtClean="0"/>
              <a:t>Deep learning</a:t>
            </a:r>
            <a:endParaRPr lang="en-US" dirty="0" smtClean="0"/>
          </a:p>
        </p:txBody>
      </p:sp>
    </p:spTree>
    <p:extLst>
      <p:ext uri="{BB962C8B-B14F-4D97-AF65-F5344CB8AC3E}">
        <p14:creationId xmlns:p14="http://schemas.microsoft.com/office/powerpoint/2010/main" val="31824682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PREREQUISITES</a:t>
            </a:r>
            <a:endParaRPr lang="en-US" dirty="0"/>
          </a:p>
        </p:txBody>
      </p:sp>
      <p:sp>
        <p:nvSpPr>
          <p:cNvPr id="3" name="Content Placeholder 2"/>
          <p:cNvSpPr>
            <a:spLocks noGrp="1"/>
          </p:cNvSpPr>
          <p:nvPr>
            <p:ph idx="1"/>
          </p:nvPr>
        </p:nvSpPr>
        <p:spPr/>
        <p:txBody>
          <a:bodyPr>
            <a:normAutofit/>
          </a:bodyPr>
          <a:lstStyle/>
          <a:p>
            <a:r>
              <a:rPr lang="en-US" dirty="0" smtClean="0"/>
              <a:t>Mathematics</a:t>
            </a:r>
          </a:p>
          <a:p>
            <a:pPr lvl="1"/>
            <a:r>
              <a:rPr lang="en-US" dirty="0" smtClean="0"/>
              <a:t>Multivariate calculus is a </a:t>
            </a:r>
            <a:r>
              <a:rPr lang="en-US" u="sng" dirty="0" smtClean="0"/>
              <a:t>must</a:t>
            </a:r>
          </a:p>
          <a:p>
            <a:pPr lvl="1"/>
            <a:r>
              <a:rPr lang="en-US" dirty="0" smtClean="0"/>
              <a:t>Statistics and linear algebra are very important</a:t>
            </a:r>
          </a:p>
          <a:p>
            <a:pPr lvl="1"/>
            <a:r>
              <a:rPr lang="en-US" dirty="0" smtClean="0"/>
              <a:t>Differential equations a plus</a:t>
            </a:r>
          </a:p>
          <a:p>
            <a:r>
              <a:rPr lang="en-US" dirty="0" smtClean="0"/>
              <a:t>Programming</a:t>
            </a:r>
          </a:p>
          <a:p>
            <a:pPr lvl="1"/>
            <a:r>
              <a:rPr lang="en-US" dirty="0" smtClean="0"/>
              <a:t>Programming experience is needed</a:t>
            </a:r>
          </a:p>
          <a:p>
            <a:pPr lvl="1"/>
            <a:r>
              <a:rPr lang="en-US" dirty="0" smtClean="0"/>
              <a:t>Assignments are in MATLAB</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Assignments and Grades</a:t>
            </a:r>
            <a:endParaRPr lang="en-US" dirty="0"/>
          </a:p>
        </p:txBody>
      </p:sp>
      <p:sp>
        <p:nvSpPr>
          <p:cNvPr id="3" name="Content Placeholder 2"/>
          <p:cNvSpPr>
            <a:spLocks noGrp="1"/>
          </p:cNvSpPr>
          <p:nvPr>
            <p:ph idx="1"/>
          </p:nvPr>
        </p:nvSpPr>
        <p:spPr/>
        <p:txBody>
          <a:bodyPr>
            <a:normAutofit/>
          </a:bodyPr>
          <a:lstStyle/>
          <a:p>
            <a:r>
              <a:rPr lang="en-US" dirty="0" smtClean="0"/>
              <a:t>Daily reading </a:t>
            </a:r>
          </a:p>
          <a:p>
            <a:pPr lvl="1"/>
            <a:r>
              <a:rPr lang="en-US" dirty="0" smtClean="0"/>
              <a:t>In GitHub</a:t>
            </a:r>
            <a:endParaRPr lang="en-US" dirty="0" smtClean="0"/>
          </a:p>
          <a:p>
            <a:r>
              <a:rPr lang="en-US" dirty="0" smtClean="0"/>
              <a:t>MATLAB assignments (3 x </a:t>
            </a:r>
            <a:r>
              <a:rPr lang="en-US" dirty="0" smtClean="0"/>
              <a:t>14%)</a:t>
            </a:r>
          </a:p>
          <a:p>
            <a:r>
              <a:rPr lang="en-US" dirty="0"/>
              <a:t>Quizzes(3 x 6</a:t>
            </a:r>
            <a:r>
              <a:rPr lang="en-US" dirty="0" smtClean="0"/>
              <a:t>%)</a:t>
            </a:r>
            <a:endParaRPr lang="en-US" dirty="0" smtClean="0"/>
          </a:p>
          <a:p>
            <a:r>
              <a:rPr lang="en-US" dirty="0" smtClean="0"/>
              <a:t>Group project </a:t>
            </a:r>
            <a:r>
              <a:rPr lang="en-US" dirty="0"/>
              <a:t> </a:t>
            </a:r>
            <a:r>
              <a:rPr lang="en-US" dirty="0" smtClean="0"/>
              <a:t>(40</a:t>
            </a:r>
            <a:r>
              <a:rPr lang="en-US" dirty="0" smtClean="0"/>
              <a:t>%)</a:t>
            </a:r>
            <a:endParaRPr lang="en-US" dirty="0" smtClean="0"/>
          </a:p>
        </p:txBody>
      </p:sp>
    </p:spTree>
    <p:extLst>
      <p:ext uri="{BB962C8B-B14F-4D97-AF65-F5344CB8AC3E}">
        <p14:creationId xmlns:p14="http://schemas.microsoft.com/office/powerpoint/2010/main" val="6215401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MATLAB assignments</a:t>
            </a:r>
            <a:endParaRPr lang="en-US" dirty="0"/>
          </a:p>
        </p:txBody>
      </p:sp>
      <p:sp>
        <p:nvSpPr>
          <p:cNvPr id="4" name="Content Placeholder 3"/>
          <p:cNvSpPr>
            <a:spLocks noGrp="1"/>
          </p:cNvSpPr>
          <p:nvPr>
            <p:ph idx="1"/>
          </p:nvPr>
        </p:nvSpPr>
        <p:spPr/>
        <p:txBody>
          <a:bodyPr/>
          <a:lstStyle/>
          <a:p>
            <a:r>
              <a:rPr lang="en-US" dirty="0" smtClean="0"/>
              <a:t>Three assignments through the semester</a:t>
            </a:r>
          </a:p>
          <a:p>
            <a:pPr marL="739775" lvl="1" indent="-457200">
              <a:buFont typeface="+mj-lt"/>
              <a:buAutoNum type="arabicPeriod"/>
            </a:pPr>
            <a:r>
              <a:rPr lang="en-US" dirty="0"/>
              <a:t>Image processing, how to work with 3D images in MATLAB</a:t>
            </a:r>
          </a:p>
          <a:p>
            <a:pPr marL="739775" lvl="1" indent="-457200">
              <a:buFont typeface="+mj-lt"/>
              <a:buAutoNum type="arabicPeriod"/>
            </a:pPr>
            <a:r>
              <a:rPr lang="en-US" dirty="0"/>
              <a:t>Registration</a:t>
            </a:r>
          </a:p>
          <a:p>
            <a:pPr marL="739775" lvl="1" indent="-457200">
              <a:buFont typeface="+mj-lt"/>
              <a:buAutoNum type="arabicPeriod"/>
            </a:pPr>
            <a:r>
              <a:rPr lang="en-US" dirty="0" smtClean="0"/>
              <a:t>Segmentation</a:t>
            </a:r>
          </a:p>
          <a:p>
            <a:r>
              <a:rPr lang="en-US" dirty="0" smtClean="0"/>
              <a:t>You can work in groups of two or on your own</a:t>
            </a:r>
          </a:p>
          <a:p>
            <a:pPr lvl="1"/>
            <a:r>
              <a:rPr lang="en-US" dirty="0" smtClean="0"/>
              <a:t>Groups </a:t>
            </a:r>
            <a:r>
              <a:rPr lang="en-US" u="sng" dirty="0" smtClean="0"/>
              <a:t>must be changed</a:t>
            </a:r>
            <a:r>
              <a:rPr lang="en-US" dirty="0" smtClean="0"/>
              <a:t> between assignments</a:t>
            </a:r>
          </a:p>
          <a:p>
            <a:pPr lvl="1"/>
            <a:r>
              <a:rPr lang="en-US" dirty="0" smtClean="0"/>
              <a:t>Each group member should do all the work!</a:t>
            </a:r>
          </a:p>
          <a:p>
            <a:pPr lvl="2"/>
            <a:r>
              <a:rPr lang="en-US" dirty="0" smtClean="0"/>
              <a:t>Don’t split assignments up into parts</a:t>
            </a:r>
          </a:p>
          <a:p>
            <a:r>
              <a:rPr lang="en-US" dirty="0" smtClean="0"/>
              <a:t>All questions should go through Piazza</a:t>
            </a:r>
          </a:p>
        </p:txBody>
      </p:sp>
    </p:spTree>
    <p:extLst>
      <p:ext uri="{BB962C8B-B14F-4D97-AF65-F5344CB8AC3E}">
        <p14:creationId xmlns:p14="http://schemas.microsoft.com/office/powerpoint/2010/main" val="12637419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Quizzes</a:t>
            </a:r>
            <a:endParaRPr lang="en-US" dirty="0"/>
          </a:p>
        </p:txBody>
      </p:sp>
      <p:sp>
        <p:nvSpPr>
          <p:cNvPr id="3" name="Content Placeholder 2"/>
          <p:cNvSpPr>
            <a:spLocks noGrp="1"/>
          </p:cNvSpPr>
          <p:nvPr>
            <p:ph idx="1"/>
          </p:nvPr>
        </p:nvSpPr>
        <p:spPr/>
        <p:txBody>
          <a:bodyPr/>
          <a:lstStyle/>
          <a:p>
            <a:r>
              <a:rPr lang="en-US" dirty="0" smtClean="0"/>
              <a:t>After MATLAB assignments</a:t>
            </a:r>
          </a:p>
          <a:p>
            <a:pPr lvl="1"/>
            <a:r>
              <a:rPr lang="en-US" dirty="0" smtClean="0"/>
              <a:t>30 min at start of class</a:t>
            </a:r>
            <a:endParaRPr lang="en-US" dirty="0" smtClean="0"/>
          </a:p>
          <a:p>
            <a:pPr lvl="1"/>
            <a:r>
              <a:rPr lang="en-US" dirty="0" smtClean="0"/>
              <a:t>M/C questions to cover general concepts for last module</a:t>
            </a:r>
          </a:p>
          <a:p>
            <a:pPr lvl="1"/>
            <a:r>
              <a:rPr lang="en-US" dirty="0" smtClean="0"/>
              <a:t>Longer response question related to the assignment</a:t>
            </a:r>
            <a:endParaRPr lang="en-US" dirty="0" smtClean="0"/>
          </a:p>
        </p:txBody>
      </p:sp>
    </p:spTree>
    <p:extLst>
      <p:ext uri="{BB962C8B-B14F-4D97-AF65-F5344CB8AC3E}">
        <p14:creationId xmlns:p14="http://schemas.microsoft.com/office/powerpoint/2010/main" val="334116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Team Project</a:t>
            </a:r>
            <a:endParaRPr lang="en-US" dirty="0"/>
          </a:p>
        </p:txBody>
      </p:sp>
      <p:sp>
        <p:nvSpPr>
          <p:cNvPr id="3" name="Content Placeholder 2"/>
          <p:cNvSpPr>
            <a:spLocks noGrp="1"/>
          </p:cNvSpPr>
          <p:nvPr>
            <p:ph idx="1"/>
          </p:nvPr>
        </p:nvSpPr>
        <p:spPr/>
        <p:txBody>
          <a:bodyPr>
            <a:normAutofit/>
          </a:bodyPr>
          <a:lstStyle/>
          <a:p>
            <a:r>
              <a:rPr lang="en-US" sz="2000" dirty="0" smtClean="0"/>
              <a:t>Student teams will work with Penn clinical and image analysis researchers to solve real-world image analysis problems</a:t>
            </a:r>
          </a:p>
          <a:p>
            <a:pPr lvl="1"/>
            <a:r>
              <a:rPr lang="en-US" sz="1600" dirty="0" smtClean="0"/>
              <a:t>Expectation: 60-90 hours per student, 3-4 students per project</a:t>
            </a:r>
          </a:p>
          <a:p>
            <a:r>
              <a:rPr lang="en-US" sz="2000" dirty="0" smtClean="0"/>
              <a:t>Stages of the project:</a:t>
            </a:r>
          </a:p>
          <a:p>
            <a:pPr lvl="1"/>
            <a:r>
              <a:rPr lang="en-US" sz="1600" dirty="0" smtClean="0"/>
              <a:t>Attend Project “Fair” on </a:t>
            </a:r>
            <a:r>
              <a:rPr lang="en-US" sz="1600" dirty="0" smtClean="0"/>
              <a:t>9/5</a:t>
            </a:r>
            <a:endParaRPr lang="en-US" sz="1600" dirty="0" smtClean="0"/>
          </a:p>
          <a:p>
            <a:pPr lvl="1"/>
            <a:r>
              <a:rPr lang="en-US" sz="1600" dirty="0" smtClean="0"/>
              <a:t>Pick Project </a:t>
            </a:r>
          </a:p>
          <a:p>
            <a:pPr lvl="1"/>
            <a:r>
              <a:rPr lang="en-US" sz="1600" dirty="0" smtClean="0"/>
              <a:t>Proposal &amp; Revised Proposal</a:t>
            </a:r>
          </a:p>
          <a:p>
            <a:pPr lvl="1"/>
            <a:r>
              <a:rPr lang="en-US" sz="1600" dirty="0" smtClean="0"/>
              <a:t>Mid-Project Report</a:t>
            </a:r>
          </a:p>
          <a:p>
            <a:pPr lvl="1"/>
            <a:r>
              <a:rPr lang="en-US" sz="1600" dirty="0" smtClean="0"/>
              <a:t>Final Oral Presentation</a:t>
            </a:r>
          </a:p>
          <a:p>
            <a:pPr lvl="1"/>
            <a:r>
              <a:rPr lang="en-US" sz="1600" dirty="0" smtClean="0"/>
              <a:t>Final Project Document</a:t>
            </a:r>
          </a:p>
        </p:txBody>
      </p:sp>
    </p:spTree>
    <p:extLst>
      <p:ext uri="{BB962C8B-B14F-4D97-AF65-F5344CB8AC3E}">
        <p14:creationId xmlns:p14="http://schemas.microsoft.com/office/powerpoint/2010/main" val="2935231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Fair – </a:t>
            </a:r>
            <a:r>
              <a:rPr lang="en-US" dirty="0" smtClean="0"/>
              <a:t>9/5 </a:t>
            </a:r>
            <a:r>
              <a:rPr lang="en-US" dirty="0" smtClean="0"/>
              <a:t>(next class)</a:t>
            </a:r>
            <a:endParaRPr lang="en-US" dirty="0"/>
          </a:p>
        </p:txBody>
      </p:sp>
      <p:sp>
        <p:nvSpPr>
          <p:cNvPr id="3" name="Content Placeholder 2"/>
          <p:cNvSpPr>
            <a:spLocks noGrp="1"/>
          </p:cNvSpPr>
          <p:nvPr>
            <p:ph idx="1"/>
          </p:nvPr>
        </p:nvSpPr>
        <p:spPr/>
        <p:txBody>
          <a:bodyPr/>
          <a:lstStyle/>
          <a:p>
            <a:r>
              <a:rPr lang="en-US" dirty="0" smtClean="0"/>
              <a:t>Sponsors will present their projects in class</a:t>
            </a:r>
          </a:p>
          <a:p>
            <a:r>
              <a:rPr lang="en-US" dirty="0" smtClean="0"/>
              <a:t>I will post a sign-up sheet for projects </a:t>
            </a:r>
          </a:p>
          <a:p>
            <a:pPr lvl="1"/>
            <a:r>
              <a:rPr lang="en-US" dirty="0" smtClean="0"/>
              <a:t>first-come, first-serve</a:t>
            </a:r>
          </a:p>
          <a:p>
            <a:r>
              <a:rPr lang="en-US" dirty="0" smtClean="0"/>
              <a:t>After teams are formed, contact the sponsors and set up initial meeting</a:t>
            </a:r>
          </a:p>
        </p:txBody>
      </p:sp>
    </p:spTree>
    <p:extLst>
      <p:ext uri="{BB962C8B-B14F-4D97-AF65-F5344CB8AC3E}">
        <p14:creationId xmlns:p14="http://schemas.microsoft.com/office/powerpoint/2010/main" val="2796871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305800" cy="685800"/>
          </a:xfrm>
        </p:spPr>
        <p:txBody>
          <a:bodyPr/>
          <a:lstStyle/>
          <a:p>
            <a:pPr algn="ctr"/>
            <a:r>
              <a:rPr lang="en-US" sz="2800" dirty="0" smtClean="0"/>
              <a:t>First, let’s take a look at some medical images!</a:t>
            </a:r>
            <a:endParaRPr lang="en-US" sz="2800" dirty="0"/>
          </a:p>
        </p:txBody>
      </p:sp>
      <p:pic>
        <p:nvPicPr>
          <p:cNvPr id="6" name="Picture 5"/>
          <p:cNvPicPr>
            <a:picLocks noChangeAspect="1"/>
          </p:cNvPicPr>
          <p:nvPr/>
        </p:nvPicPr>
        <p:blipFill>
          <a:blip r:embed="rId3"/>
          <a:stretch>
            <a:fillRect/>
          </a:stretch>
        </p:blipFill>
        <p:spPr>
          <a:xfrm>
            <a:off x="1447800" y="1524000"/>
            <a:ext cx="2294313" cy="1828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p:cNvPicPr>
            <a:picLocks noChangeAspect="1"/>
          </p:cNvPicPr>
          <p:nvPr/>
        </p:nvPicPr>
        <p:blipFill>
          <a:blip r:embed="rId4"/>
          <a:stretch>
            <a:fillRect/>
          </a:stretch>
        </p:blipFill>
        <p:spPr>
          <a:xfrm>
            <a:off x="4191000" y="3657600"/>
            <a:ext cx="3542590"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p:cNvPicPr>
            <a:picLocks noChangeAspect="1"/>
          </p:cNvPicPr>
          <p:nvPr/>
        </p:nvPicPr>
        <p:blipFill>
          <a:blip r:embed="rId5"/>
          <a:stretch>
            <a:fillRect/>
          </a:stretch>
        </p:blipFill>
        <p:spPr>
          <a:xfrm>
            <a:off x="4038600" y="1524000"/>
            <a:ext cx="2029691" cy="182116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descr="tensor_0_111_0_111_29_29_0.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47800" y="3651256"/>
            <a:ext cx="2385288" cy="2286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p:cNvPicPr>
            <a:picLocks noChangeAspect="1"/>
          </p:cNvPicPr>
          <p:nvPr/>
        </p:nvPicPr>
        <p:blipFill>
          <a:blip r:embed="rId7"/>
          <a:stretch>
            <a:fillRect/>
          </a:stretch>
        </p:blipFill>
        <p:spPr>
          <a:xfrm>
            <a:off x="6324600" y="1524000"/>
            <a:ext cx="1371600" cy="181737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2" name="TextBox 11"/>
          <p:cNvSpPr txBox="1"/>
          <p:nvPr/>
        </p:nvSpPr>
        <p:spPr>
          <a:xfrm>
            <a:off x="609600" y="6324600"/>
            <a:ext cx="7766795" cy="276999"/>
          </a:xfrm>
          <a:prstGeom prst="rect">
            <a:avLst/>
          </a:prstGeom>
          <a:noFill/>
        </p:spPr>
        <p:txBody>
          <a:bodyPr wrap="none" rtlCol="0">
            <a:spAutoFit/>
          </a:bodyPr>
          <a:lstStyle/>
          <a:p>
            <a:r>
              <a:rPr lang="en-US" sz="1200" dirty="0" smtClean="0">
                <a:solidFill>
                  <a:srgbClr val="FFFFFF"/>
                </a:solidFill>
              </a:rPr>
              <a:t>* One of the first x-ray images taken at Penn. Source</a:t>
            </a:r>
            <a:r>
              <a:rPr lang="en-US" sz="1200" dirty="0">
                <a:solidFill>
                  <a:srgbClr val="FFFFFF"/>
                </a:solidFill>
              </a:rPr>
              <a:t>: http://</a:t>
            </a:r>
            <a:r>
              <a:rPr lang="en-US" sz="1200" dirty="0" err="1">
                <a:solidFill>
                  <a:srgbClr val="FFFFFF"/>
                </a:solidFill>
              </a:rPr>
              <a:t>www.uphs.upenn.edu</a:t>
            </a:r>
            <a:r>
              <a:rPr lang="en-US" sz="1200" dirty="0">
                <a:solidFill>
                  <a:srgbClr val="FFFFFF"/>
                </a:solidFill>
              </a:rPr>
              <a:t>/radiology/about/history/</a:t>
            </a:r>
          </a:p>
        </p:txBody>
      </p:sp>
      <p:sp>
        <p:nvSpPr>
          <p:cNvPr id="14" name="TextBox 13"/>
          <p:cNvSpPr txBox="1"/>
          <p:nvPr/>
        </p:nvSpPr>
        <p:spPr>
          <a:xfrm>
            <a:off x="7696200" y="1371600"/>
            <a:ext cx="253996" cy="276999"/>
          </a:xfrm>
          <a:prstGeom prst="rect">
            <a:avLst/>
          </a:prstGeom>
          <a:noFill/>
        </p:spPr>
        <p:txBody>
          <a:bodyPr wrap="none" rtlCol="0">
            <a:spAutoFit/>
          </a:bodyPr>
          <a:lstStyle/>
          <a:p>
            <a:r>
              <a:rPr lang="en-US" sz="1200" dirty="0" smtClean="0">
                <a:solidFill>
                  <a:srgbClr val="FFFFFF"/>
                </a:solidFill>
              </a:rPr>
              <a:t>*</a:t>
            </a:r>
            <a:endParaRPr lang="en-US" sz="1200" dirty="0">
              <a:solidFill>
                <a:srgbClr val="FFFFFF"/>
              </a:solidFill>
            </a:endParaRPr>
          </a:p>
        </p:txBody>
      </p:sp>
    </p:spTree>
    <p:extLst>
      <p:ext uri="{BB962C8B-B14F-4D97-AF65-F5344CB8AC3E}">
        <p14:creationId xmlns:p14="http://schemas.microsoft.com/office/powerpoint/2010/main" val="390474884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3" name="Content Placeholder 2"/>
          <p:cNvSpPr>
            <a:spLocks noGrp="1"/>
          </p:cNvSpPr>
          <p:nvPr>
            <p:ph idx="1"/>
          </p:nvPr>
        </p:nvSpPr>
        <p:spPr/>
        <p:txBody>
          <a:bodyPr>
            <a:normAutofit/>
          </a:bodyPr>
          <a:lstStyle/>
          <a:p>
            <a:r>
              <a:rPr lang="en-US" sz="2800" dirty="0" smtClean="0"/>
              <a:t>Canvas</a:t>
            </a:r>
          </a:p>
          <a:p>
            <a:pPr lvl="1"/>
            <a:r>
              <a:rPr lang="en-US" dirty="0" smtClean="0"/>
              <a:t>Syllabus</a:t>
            </a:r>
          </a:p>
          <a:p>
            <a:pPr lvl="1"/>
            <a:r>
              <a:rPr lang="en-US" dirty="0" smtClean="0"/>
              <a:t>Modules </a:t>
            </a:r>
          </a:p>
          <a:p>
            <a:pPr lvl="2"/>
            <a:r>
              <a:rPr lang="en-US" dirty="0" smtClean="0"/>
              <a:t>Reading assignments</a:t>
            </a:r>
            <a:endParaRPr lang="en-US" dirty="0"/>
          </a:p>
          <a:p>
            <a:pPr lvl="2"/>
            <a:r>
              <a:rPr lang="en-US" dirty="0" smtClean="0"/>
              <a:t>Lecture notes</a:t>
            </a:r>
          </a:p>
          <a:p>
            <a:pPr lvl="1"/>
            <a:r>
              <a:rPr lang="en-US" dirty="0" smtClean="0"/>
              <a:t>Assignments</a:t>
            </a:r>
          </a:p>
          <a:p>
            <a:r>
              <a:rPr lang="en-US" dirty="0" smtClean="0"/>
              <a:t>Piazza</a:t>
            </a:r>
          </a:p>
          <a:p>
            <a:pPr lvl="1"/>
            <a:r>
              <a:rPr lang="en-US" dirty="0" smtClean="0"/>
              <a:t>Use for all TA/instructor questions, group discussions, assignments</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 POLICY</a:t>
            </a:r>
            <a:endParaRPr lang="en-US" dirty="0"/>
          </a:p>
        </p:txBody>
      </p:sp>
      <p:sp>
        <p:nvSpPr>
          <p:cNvPr id="3" name="Content Placeholder 2"/>
          <p:cNvSpPr>
            <a:spLocks noGrp="1"/>
          </p:cNvSpPr>
          <p:nvPr>
            <p:ph idx="1"/>
          </p:nvPr>
        </p:nvSpPr>
        <p:spPr>
          <a:xfrm>
            <a:off x="779463" y="1828800"/>
            <a:ext cx="7583487" cy="4495800"/>
          </a:xfrm>
        </p:spPr>
        <p:txBody>
          <a:bodyPr>
            <a:normAutofit/>
          </a:bodyPr>
          <a:lstStyle/>
          <a:p>
            <a:r>
              <a:rPr lang="en-US" sz="2000" dirty="0" smtClean="0"/>
              <a:t>Timeliness:</a:t>
            </a:r>
          </a:p>
          <a:p>
            <a:pPr lvl="1"/>
            <a:r>
              <a:rPr lang="en-US" sz="1600" dirty="0" smtClean="0"/>
              <a:t>Deadlines for all assignments are on Canvas and in the syllabus</a:t>
            </a:r>
          </a:p>
          <a:p>
            <a:pPr lvl="1"/>
            <a:r>
              <a:rPr lang="en-US" sz="1600" dirty="0" smtClean="0"/>
              <a:t>Assignments are late if not turned in by beginning of class</a:t>
            </a:r>
          </a:p>
          <a:p>
            <a:pPr lvl="1"/>
            <a:r>
              <a:rPr lang="en-US" sz="1600" dirty="0" smtClean="0"/>
              <a:t>Late penalty assessed (see syllabus)</a:t>
            </a:r>
          </a:p>
          <a:p>
            <a:r>
              <a:rPr lang="en-US" sz="2000" dirty="0" smtClean="0"/>
              <a:t>How to turn in:</a:t>
            </a:r>
          </a:p>
          <a:p>
            <a:pPr lvl="1"/>
            <a:r>
              <a:rPr lang="en-US" sz="1600" dirty="0" smtClean="0"/>
              <a:t>Submit entire assignment via Canvas</a:t>
            </a:r>
          </a:p>
          <a:p>
            <a:pPr lvl="1"/>
            <a:r>
              <a:rPr lang="en-US" sz="1600" dirty="0" smtClean="0"/>
              <a:t>DO NOT email assignments – they will not be accepted</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Academic Integrity</a:t>
            </a:r>
            <a:endParaRPr lang="en-US" dirty="0"/>
          </a:p>
        </p:txBody>
      </p:sp>
      <p:sp>
        <p:nvSpPr>
          <p:cNvPr id="3" name="Content Placeholder 2"/>
          <p:cNvSpPr>
            <a:spLocks noGrp="1"/>
          </p:cNvSpPr>
          <p:nvPr>
            <p:ph idx="1"/>
          </p:nvPr>
        </p:nvSpPr>
        <p:spPr>
          <a:xfrm>
            <a:off x="779463" y="1676400"/>
            <a:ext cx="7583487" cy="4800600"/>
          </a:xfrm>
        </p:spPr>
        <p:txBody>
          <a:bodyPr>
            <a:normAutofit/>
          </a:bodyPr>
          <a:lstStyle/>
          <a:p>
            <a:r>
              <a:rPr lang="en-US" dirty="0" smtClean="0"/>
              <a:t>Syllabus spells out academic integrity policy</a:t>
            </a:r>
          </a:p>
          <a:p>
            <a:r>
              <a:rPr lang="en-US" dirty="0" smtClean="0"/>
              <a:t>All work must be your original work. </a:t>
            </a:r>
          </a:p>
          <a:p>
            <a:pPr lvl="1"/>
            <a:r>
              <a:rPr lang="en-US" sz="1700" dirty="0" smtClean="0"/>
              <a:t>If portions are derived from someone else’s work, this must be properly documented and cited. You must make it absolutely clear what part of the work is your original work, and what is derived.</a:t>
            </a:r>
          </a:p>
          <a:p>
            <a:r>
              <a:rPr lang="en-US" dirty="0" smtClean="0"/>
              <a:t>Know what constitutes plagiarism and how to avoid it</a:t>
            </a:r>
          </a:p>
          <a:p>
            <a:pPr lvl="1"/>
            <a:r>
              <a:rPr lang="en-US" dirty="0" smtClean="0"/>
              <a:t>Know how to properly quote text taken from sources</a:t>
            </a:r>
          </a:p>
        </p:txBody>
      </p:sp>
    </p:spTree>
    <p:extLst>
      <p:ext uri="{BB962C8B-B14F-4D97-AF65-F5344CB8AC3E}">
        <p14:creationId xmlns:p14="http://schemas.microsoft.com/office/powerpoint/2010/main" val="30467909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Academic Integrity: Source Code</a:t>
            </a:r>
            <a:endParaRPr lang="en-US" dirty="0"/>
          </a:p>
        </p:txBody>
      </p:sp>
      <p:sp>
        <p:nvSpPr>
          <p:cNvPr id="3" name="Content Placeholder 2"/>
          <p:cNvSpPr>
            <a:spLocks noGrp="1"/>
          </p:cNvSpPr>
          <p:nvPr>
            <p:ph idx="1"/>
          </p:nvPr>
        </p:nvSpPr>
        <p:spPr>
          <a:xfrm>
            <a:off x="579437" y="1676400"/>
            <a:ext cx="7983537" cy="4800600"/>
          </a:xfrm>
        </p:spPr>
        <p:txBody>
          <a:bodyPr>
            <a:normAutofit/>
          </a:bodyPr>
          <a:lstStyle/>
          <a:p>
            <a:r>
              <a:rPr lang="en-US" dirty="0" smtClean="0"/>
              <a:t>All source code must be your original source code. </a:t>
            </a:r>
          </a:p>
          <a:p>
            <a:pPr lvl="1"/>
            <a:r>
              <a:rPr lang="en-US" sz="1700" dirty="0" smtClean="0"/>
              <a:t>You may use all functions in MATLAB unless the assignment says not to.</a:t>
            </a:r>
          </a:p>
          <a:p>
            <a:pPr lvl="1"/>
            <a:r>
              <a:rPr lang="en-US" sz="1700" dirty="0" smtClean="0"/>
              <a:t>If you need to use an external library, clear this with the instructor on Piazza ahead of the deadline.</a:t>
            </a:r>
          </a:p>
          <a:p>
            <a:pPr lvl="1"/>
            <a:r>
              <a:rPr lang="en-US" sz="1700" dirty="0" smtClean="0"/>
              <a:t>It is okay to discuss assignments with other students, but not okay to give or borrow code from others</a:t>
            </a:r>
            <a:endParaRPr lang="en-US" sz="1700" dirty="0"/>
          </a:p>
        </p:txBody>
      </p:sp>
    </p:spTree>
    <p:extLst>
      <p:ext uri="{BB962C8B-B14F-4D97-AF65-F5344CB8AC3E}">
        <p14:creationId xmlns:p14="http://schemas.microsoft.com/office/powerpoint/2010/main" val="109575988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ACTION ITEMS </a:t>
            </a:r>
            <a:r>
              <a:rPr lang="en-US" smtClean="0"/>
              <a:t>FOR NEXT WEEK</a:t>
            </a:r>
            <a:endParaRPr lang="en-US" dirty="0"/>
          </a:p>
        </p:txBody>
      </p:sp>
      <p:sp>
        <p:nvSpPr>
          <p:cNvPr id="3" name="Content Placeholder 2"/>
          <p:cNvSpPr>
            <a:spLocks noGrp="1"/>
          </p:cNvSpPr>
          <p:nvPr>
            <p:ph idx="1"/>
          </p:nvPr>
        </p:nvSpPr>
        <p:spPr/>
        <p:txBody>
          <a:bodyPr>
            <a:normAutofit/>
          </a:bodyPr>
          <a:lstStyle/>
          <a:p>
            <a:r>
              <a:rPr lang="en-US" sz="2400" dirty="0" smtClean="0"/>
              <a:t>Read the syllabus</a:t>
            </a:r>
          </a:p>
          <a:p>
            <a:r>
              <a:rPr lang="en-US" sz="2400" dirty="0" smtClean="0"/>
              <a:t>Do the assignment for the “Project Teaser Day”</a:t>
            </a:r>
          </a:p>
          <a:p>
            <a:pPr lvl="1"/>
            <a:r>
              <a:rPr lang="en-US" dirty="0" smtClean="0"/>
              <a:t>Canvas-&gt;Modules-&gt;Project Teaser Day</a:t>
            </a:r>
          </a:p>
          <a:p>
            <a:r>
              <a:rPr lang="en-US" sz="2400" dirty="0" smtClean="0"/>
              <a:t>Complete the plagiarism assignment (due </a:t>
            </a:r>
            <a:r>
              <a:rPr lang="en-US" sz="2400" smtClean="0"/>
              <a:t>Sep </a:t>
            </a:r>
            <a:r>
              <a:rPr lang="en-US" sz="2400" smtClean="0"/>
              <a:t>12)</a:t>
            </a:r>
            <a:endParaRPr lang="en-US" sz="2400" dirty="0" smtClean="0"/>
          </a:p>
          <a:p>
            <a:r>
              <a:rPr lang="en-US" sz="2400" dirty="0" smtClean="0"/>
              <a:t>Catch up or refresh if you need to:</a:t>
            </a:r>
          </a:p>
          <a:p>
            <a:pPr lvl="1"/>
            <a:r>
              <a:rPr lang="en-US" dirty="0" smtClean="0"/>
              <a:t>MATLAB tutorials?</a:t>
            </a:r>
          </a:p>
          <a:p>
            <a:pPr lvl="1"/>
            <a:r>
              <a:rPr lang="en-US" dirty="0" smtClean="0"/>
              <a:t>Multi-variate calculus and linear algebra</a:t>
            </a:r>
          </a:p>
          <a:p>
            <a:pPr lvl="2"/>
            <a:r>
              <a:rPr lang="en-US" dirty="0" smtClean="0"/>
              <a:t>Partial derivatives, gradients, Green’s theorem, </a:t>
            </a:r>
            <a:r>
              <a:rPr lang="mr-IN" dirty="0" smtClean="0"/>
              <a:t>…</a:t>
            </a:r>
            <a:endParaRPr lang="en-US" dirty="0" smtClean="0"/>
          </a:p>
          <a:p>
            <a:pPr marL="0" indent="0">
              <a:buNone/>
            </a:pPr>
            <a:endParaRPr lang="en-US" sz="2400"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371600"/>
          </a:xfrm>
        </p:spPr>
        <p:txBody>
          <a:bodyPr/>
          <a:lstStyle/>
          <a:p>
            <a:r>
              <a:rPr lang="en-US" dirty="0" smtClean="0"/>
              <a:t>What are different ways to classify biomedical images?</a:t>
            </a:r>
            <a:endParaRPr lang="en-US" dirty="0"/>
          </a:p>
        </p:txBody>
      </p:sp>
      <p:sp>
        <p:nvSpPr>
          <p:cNvPr id="3" name="Content Placeholder 2"/>
          <p:cNvSpPr>
            <a:spLocks noGrp="1"/>
          </p:cNvSpPr>
          <p:nvPr>
            <p:ph idx="1"/>
          </p:nvPr>
        </p:nvSpPr>
        <p:spPr>
          <a:xfrm>
            <a:off x="762000" y="1981200"/>
            <a:ext cx="7583487" cy="4208930"/>
          </a:xfrm>
        </p:spPr>
        <p:txBody>
          <a:bodyPr/>
          <a:lstStyle/>
          <a:p>
            <a:r>
              <a:rPr lang="en-US" dirty="0" smtClean="0"/>
              <a:t>Dimensionality (2D, 3D, 4D)</a:t>
            </a:r>
          </a:p>
          <a:p>
            <a:r>
              <a:rPr lang="en-US" dirty="0" smtClean="0"/>
              <a:t>…</a:t>
            </a:r>
          </a:p>
          <a:p>
            <a:r>
              <a:rPr lang="en-US" dirty="0" smtClean="0"/>
              <a:t>…</a:t>
            </a:r>
          </a:p>
          <a:p>
            <a:r>
              <a:rPr lang="en-US" dirty="0" smtClean="0"/>
              <a:t>…</a:t>
            </a:r>
            <a:endParaRPr lang="en-US" dirty="0"/>
          </a:p>
        </p:txBody>
      </p:sp>
    </p:spTree>
    <p:extLst>
      <p:ext uri="{BB962C8B-B14F-4D97-AF65-F5344CB8AC3E}">
        <p14:creationId xmlns:p14="http://schemas.microsoft.com/office/powerpoint/2010/main" val="32996199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371600"/>
          </a:xfrm>
        </p:spPr>
        <p:txBody>
          <a:bodyPr/>
          <a:lstStyle/>
          <a:p>
            <a:r>
              <a:rPr lang="en-US" dirty="0" smtClean="0"/>
              <a:t>What are different ways to classify biomedical images?</a:t>
            </a:r>
            <a:endParaRPr lang="en-US" dirty="0"/>
          </a:p>
        </p:txBody>
      </p:sp>
      <p:sp>
        <p:nvSpPr>
          <p:cNvPr id="3" name="Content Placeholder 2"/>
          <p:cNvSpPr>
            <a:spLocks noGrp="1"/>
          </p:cNvSpPr>
          <p:nvPr>
            <p:ph idx="1"/>
          </p:nvPr>
        </p:nvSpPr>
        <p:spPr>
          <a:xfrm>
            <a:off x="762000" y="1981200"/>
            <a:ext cx="7583487" cy="4208930"/>
          </a:xfrm>
        </p:spPr>
        <p:txBody>
          <a:bodyPr/>
          <a:lstStyle/>
          <a:p>
            <a:r>
              <a:rPr lang="en-US" dirty="0" smtClean="0"/>
              <a:t>Dimensionality (2D, 3D, 4D)</a:t>
            </a:r>
          </a:p>
          <a:p>
            <a:r>
              <a:rPr lang="en-US" dirty="0" smtClean="0"/>
              <a:t>Scale (microscopic vs. macroscopic)</a:t>
            </a:r>
          </a:p>
          <a:p>
            <a:r>
              <a:rPr lang="en-US" dirty="0" smtClean="0"/>
              <a:t>Univariate vs. Multivariate</a:t>
            </a:r>
          </a:p>
          <a:p>
            <a:r>
              <a:rPr lang="en-US" dirty="0" smtClean="0"/>
              <a:t>Structural vs. Functional</a:t>
            </a:r>
          </a:p>
          <a:p>
            <a:r>
              <a:rPr lang="en-US" dirty="0" smtClean="0"/>
              <a:t>Invasive vs. Non-invasive</a:t>
            </a:r>
          </a:p>
          <a:p>
            <a:r>
              <a:rPr lang="en-US" dirty="0" smtClean="0"/>
              <a:t>Cost</a:t>
            </a:r>
            <a:endParaRPr lang="en-US" dirty="0"/>
          </a:p>
        </p:txBody>
      </p:sp>
    </p:spTree>
    <p:extLst>
      <p:ext uri="{BB962C8B-B14F-4D97-AF65-F5344CB8AC3E}">
        <p14:creationId xmlns:p14="http://schemas.microsoft.com/office/powerpoint/2010/main" val="13123671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1295400"/>
          </a:xfrm>
        </p:spPr>
        <p:txBody>
          <a:bodyPr/>
          <a:lstStyle/>
          <a:p>
            <a:r>
              <a:rPr lang="en-US" dirty="0" smtClean="0"/>
              <a:t>How can quantitative biomedical imaging help</a:t>
            </a:r>
            <a:endParaRPr lang="en-US" dirty="0"/>
          </a:p>
        </p:txBody>
      </p:sp>
      <p:sp>
        <p:nvSpPr>
          <p:cNvPr id="3" name="Content Placeholder 2"/>
          <p:cNvSpPr>
            <a:spLocks noGrp="1"/>
          </p:cNvSpPr>
          <p:nvPr>
            <p:ph idx="1"/>
          </p:nvPr>
        </p:nvSpPr>
        <p:spPr>
          <a:xfrm>
            <a:off x="779462" y="1981200"/>
            <a:ext cx="7583487" cy="4208930"/>
          </a:xfrm>
        </p:spPr>
        <p:txBody>
          <a:bodyPr>
            <a:normAutofit lnSpcReduction="10000"/>
          </a:bodyPr>
          <a:lstStyle/>
          <a:p>
            <a:r>
              <a:rPr lang="en-US" dirty="0" smtClean="0"/>
              <a:t>Diagnose disease?</a:t>
            </a:r>
          </a:p>
          <a:p>
            <a:r>
              <a:rPr lang="en-US" dirty="0" smtClean="0"/>
              <a:t>Guide surgical interventions?</a:t>
            </a:r>
          </a:p>
          <a:p>
            <a:r>
              <a:rPr lang="en-US" dirty="0"/>
              <a:t>Develop new </a:t>
            </a:r>
            <a:r>
              <a:rPr lang="en-US" dirty="0" smtClean="0"/>
              <a:t>treatments?</a:t>
            </a:r>
          </a:p>
          <a:p>
            <a:r>
              <a:rPr lang="en-US" dirty="0" smtClean="0"/>
              <a:t>Understand the ”wiring” of the human brain?</a:t>
            </a:r>
          </a:p>
          <a:p>
            <a:r>
              <a:rPr lang="en-US" dirty="0" smtClean="0"/>
              <a:t>Understand how the brain functions?</a:t>
            </a:r>
          </a:p>
          <a:p>
            <a:r>
              <a:rPr lang="en-US" dirty="0" smtClean="0"/>
              <a:t>Understand genetic factors contributing to normal development and disease</a:t>
            </a:r>
          </a:p>
          <a:p>
            <a:r>
              <a:rPr lang="en-US" dirty="0" smtClean="0"/>
              <a:t>Develop safer consumer products?</a:t>
            </a:r>
          </a:p>
        </p:txBody>
      </p:sp>
    </p:spTree>
    <p:extLst>
      <p:ext uri="{BB962C8B-B14F-4D97-AF65-F5344CB8AC3E}">
        <p14:creationId xmlns:p14="http://schemas.microsoft.com/office/powerpoint/2010/main" val="3605280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779463" y="381000"/>
            <a:ext cx="7583487" cy="914400"/>
          </a:xfrm>
        </p:spPr>
        <p:txBody>
          <a:bodyPr/>
          <a:lstStyle/>
          <a:p>
            <a:r>
              <a:rPr lang="en-US" sz="2800" dirty="0" smtClean="0"/>
              <a:t>Automatic Evaluation of Medial Temporal Lobe Atrophy in Aging and Dementia</a:t>
            </a:r>
            <a:endParaRPr lang="en-US" sz="2800" dirty="0"/>
          </a:p>
        </p:txBody>
      </p:sp>
      <p:pic>
        <p:nvPicPr>
          <p:cNvPr id="4" name="Picture 3"/>
          <p:cNvPicPr>
            <a:picLocks noChangeAspect="1"/>
          </p:cNvPicPr>
          <p:nvPr/>
        </p:nvPicPr>
        <p:blipFill>
          <a:blip r:embed="rId2"/>
          <a:stretch>
            <a:fillRect/>
          </a:stretch>
        </p:blipFill>
        <p:spPr>
          <a:xfrm>
            <a:off x="609600" y="1447800"/>
            <a:ext cx="7798721" cy="4876800"/>
          </a:xfrm>
          <a:prstGeom prst="rect">
            <a:avLst/>
          </a:prstGeom>
        </p:spPr>
      </p:pic>
      <p:sp>
        <p:nvSpPr>
          <p:cNvPr id="5" name="TextBox 4"/>
          <p:cNvSpPr txBox="1"/>
          <p:nvPr/>
        </p:nvSpPr>
        <p:spPr>
          <a:xfrm>
            <a:off x="609600" y="6324600"/>
            <a:ext cx="3154154" cy="276999"/>
          </a:xfrm>
          <a:prstGeom prst="rect">
            <a:avLst/>
          </a:prstGeom>
          <a:noFill/>
        </p:spPr>
        <p:txBody>
          <a:bodyPr wrap="none" rtlCol="0">
            <a:spAutoFit/>
          </a:bodyPr>
          <a:lstStyle/>
          <a:p>
            <a:r>
              <a:rPr lang="en-US" sz="1200" dirty="0" smtClean="0">
                <a:solidFill>
                  <a:srgbClr val="FFFFFF"/>
                </a:solidFill>
              </a:rPr>
              <a:t>Source: </a:t>
            </a:r>
            <a:r>
              <a:rPr lang="en-US" sz="1200" dirty="0" err="1" smtClean="0">
                <a:solidFill>
                  <a:srgbClr val="FFFFFF"/>
                </a:solidFill>
              </a:rPr>
              <a:t>Cortech</a:t>
            </a:r>
            <a:r>
              <a:rPr lang="en-US" sz="1200" dirty="0" smtClean="0">
                <a:solidFill>
                  <a:srgbClr val="FFFFFF"/>
                </a:solidFill>
              </a:rPr>
              <a:t> Labs (</a:t>
            </a:r>
            <a:r>
              <a:rPr lang="en-US" sz="1200" dirty="0" err="1" smtClean="0">
                <a:solidFill>
                  <a:srgbClr val="FFFFFF"/>
                </a:solidFill>
              </a:rPr>
              <a:t>cortechs.net</a:t>
            </a:r>
            <a:r>
              <a:rPr lang="en-US" sz="1200" dirty="0" smtClean="0">
                <a:solidFill>
                  <a:srgbClr val="FFFFFF"/>
                </a:solidFill>
              </a:rPr>
              <a:t>), 2013.</a:t>
            </a:r>
            <a:endParaRPr lang="en-US" sz="1200" dirty="0">
              <a:solidFill>
                <a:srgbClr val="FFFFFF"/>
              </a:solidFill>
            </a:endParaRPr>
          </a:p>
        </p:txBody>
      </p:sp>
    </p:spTree>
    <p:extLst>
      <p:ext uri="{BB962C8B-B14F-4D97-AF65-F5344CB8AC3E}">
        <p14:creationId xmlns:p14="http://schemas.microsoft.com/office/powerpoint/2010/main" val="16745428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367664"/>
            <a:ext cx="7583487" cy="1044388"/>
          </a:xfrm>
        </p:spPr>
        <p:txBody>
          <a:bodyPr/>
          <a:lstStyle/>
          <a:p>
            <a:r>
              <a:rPr lang="en-US" sz="2800" dirty="0" smtClean="0"/>
              <a:t>Predicting breast cancer recurrence using contrast-enhanced MRI and gene expression</a:t>
            </a:r>
            <a:endParaRPr lang="en-US" sz="2800" dirty="0"/>
          </a:p>
        </p:txBody>
      </p:sp>
      <p:pic>
        <p:nvPicPr>
          <p:cNvPr id="4" name="Picture 3"/>
          <p:cNvPicPr>
            <a:picLocks noChangeAspect="1"/>
          </p:cNvPicPr>
          <p:nvPr/>
        </p:nvPicPr>
        <p:blipFill>
          <a:blip r:embed="rId3"/>
          <a:stretch>
            <a:fillRect/>
          </a:stretch>
        </p:blipFill>
        <p:spPr>
          <a:xfrm>
            <a:off x="914400" y="2033568"/>
            <a:ext cx="4191000" cy="4429284"/>
          </a:xfrm>
          <a:prstGeom prst="rect">
            <a:avLst/>
          </a:prstGeom>
        </p:spPr>
      </p:pic>
      <p:pic>
        <p:nvPicPr>
          <p:cNvPr id="5" name="Picture 4"/>
          <p:cNvPicPr>
            <a:picLocks noChangeAspect="1"/>
          </p:cNvPicPr>
          <p:nvPr/>
        </p:nvPicPr>
        <p:blipFill>
          <a:blip r:embed="rId4"/>
          <a:stretch>
            <a:fillRect/>
          </a:stretch>
        </p:blipFill>
        <p:spPr>
          <a:xfrm>
            <a:off x="5486400" y="2705985"/>
            <a:ext cx="3070841" cy="3532958"/>
          </a:xfrm>
          <a:prstGeom prst="rect">
            <a:avLst/>
          </a:prstGeom>
          <a:solidFill>
            <a:schemeClr val="bg1"/>
          </a:solidFill>
          <a:ln>
            <a:solidFill>
              <a:schemeClr val="tx1"/>
            </a:solidFill>
          </a:ln>
        </p:spPr>
      </p:pic>
      <p:sp>
        <p:nvSpPr>
          <p:cNvPr id="6" name="TextBox 5"/>
          <p:cNvSpPr txBox="1"/>
          <p:nvPr/>
        </p:nvSpPr>
        <p:spPr>
          <a:xfrm>
            <a:off x="3181350" y="1505020"/>
            <a:ext cx="4610100" cy="369332"/>
          </a:xfrm>
          <a:prstGeom prst="rect">
            <a:avLst/>
          </a:prstGeom>
          <a:noFill/>
        </p:spPr>
        <p:txBody>
          <a:bodyPr wrap="square" rtlCol="0">
            <a:spAutoFit/>
          </a:bodyPr>
          <a:lstStyle/>
          <a:p>
            <a:r>
              <a:rPr lang="en-US" dirty="0" smtClean="0">
                <a:solidFill>
                  <a:schemeClr val="bg1">
                    <a:lumMod val="85000"/>
                  </a:schemeClr>
                </a:solidFill>
              </a:rPr>
              <a:t>Ashraf et al., Radiology, 2014</a:t>
            </a:r>
            <a:endParaRPr lang="en-US" dirty="0">
              <a:solidFill>
                <a:schemeClr val="bg1">
                  <a:lumMod val="85000"/>
                </a:schemeClr>
              </a:solidFill>
            </a:endParaRPr>
          </a:p>
        </p:txBody>
      </p:sp>
      <p:sp>
        <p:nvSpPr>
          <p:cNvPr id="7" name="TextBox 6"/>
          <p:cNvSpPr txBox="1"/>
          <p:nvPr/>
        </p:nvSpPr>
        <p:spPr>
          <a:xfrm>
            <a:off x="273051" y="3733800"/>
            <a:ext cx="1621854" cy="73866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1400" dirty="0" smtClean="0"/>
              <a:t>Tumor size, shape</a:t>
            </a:r>
          </a:p>
          <a:p>
            <a:r>
              <a:rPr lang="en-US" sz="1400" dirty="0" smtClean="0"/>
              <a:t>Kinetic features</a:t>
            </a:r>
          </a:p>
          <a:p>
            <a:r>
              <a:rPr lang="en-US" sz="1400" dirty="0" smtClean="0"/>
              <a:t>Heterogeneity</a:t>
            </a:r>
            <a:endParaRPr lang="en-US" sz="1400" dirty="0"/>
          </a:p>
        </p:txBody>
      </p:sp>
      <p:cxnSp>
        <p:nvCxnSpPr>
          <p:cNvPr id="9" name="Straight Arrow Connector 8"/>
          <p:cNvCxnSpPr/>
          <p:nvPr/>
        </p:nvCxnSpPr>
        <p:spPr>
          <a:xfrm flipH="1">
            <a:off x="914400" y="3276600"/>
            <a:ext cx="609600" cy="457200"/>
          </a:xfrm>
          <a:prstGeom prst="straightConnector1">
            <a:avLst/>
          </a:prstGeom>
          <a:ln>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95845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Diffusion MRI in surgical planning</a:t>
            </a:r>
            <a:endParaRPr lang="en-US" dirty="0"/>
          </a:p>
        </p:txBody>
      </p:sp>
      <p:pic>
        <p:nvPicPr>
          <p:cNvPr id="5" name="Picture 4"/>
          <p:cNvPicPr>
            <a:picLocks noChangeAspect="1"/>
          </p:cNvPicPr>
          <p:nvPr/>
        </p:nvPicPr>
        <p:blipFill>
          <a:blip r:embed="rId2"/>
          <a:stretch>
            <a:fillRect/>
          </a:stretch>
        </p:blipFill>
        <p:spPr>
          <a:xfrm>
            <a:off x="76200" y="381000"/>
            <a:ext cx="8953500" cy="5943600"/>
          </a:xfrm>
          <a:prstGeom prst="rect">
            <a:avLst/>
          </a:prstGeom>
        </p:spPr>
      </p:pic>
      <p:sp>
        <p:nvSpPr>
          <p:cNvPr id="7" name="TextBox 6"/>
          <p:cNvSpPr txBox="1"/>
          <p:nvPr/>
        </p:nvSpPr>
        <p:spPr>
          <a:xfrm>
            <a:off x="630411" y="6324600"/>
            <a:ext cx="2812038" cy="276999"/>
          </a:xfrm>
          <a:prstGeom prst="rect">
            <a:avLst/>
          </a:prstGeom>
          <a:noFill/>
        </p:spPr>
        <p:txBody>
          <a:bodyPr wrap="none" rtlCol="0">
            <a:spAutoFit/>
          </a:bodyPr>
          <a:lstStyle/>
          <a:p>
            <a:r>
              <a:rPr lang="en-US" sz="1200" dirty="0" smtClean="0">
                <a:solidFill>
                  <a:srgbClr val="FFFFFF"/>
                </a:solidFill>
              </a:rPr>
              <a:t>Slide Credit: John A </a:t>
            </a:r>
            <a:r>
              <a:rPr lang="en-US" sz="1200" dirty="0" err="1" smtClean="0">
                <a:solidFill>
                  <a:srgbClr val="FFFFFF"/>
                </a:solidFill>
              </a:rPr>
              <a:t>Detre</a:t>
            </a:r>
            <a:r>
              <a:rPr lang="en-US" sz="1200" dirty="0" smtClean="0">
                <a:solidFill>
                  <a:srgbClr val="FFFFFF"/>
                </a:solidFill>
              </a:rPr>
              <a:t>, M.D., 2008</a:t>
            </a:r>
            <a:endParaRPr lang="en-US" sz="1200" dirty="0">
              <a:solidFill>
                <a:srgbClr val="FFFFFF"/>
              </a:solidFill>
            </a:endParaRPr>
          </a:p>
        </p:txBody>
      </p:sp>
    </p:spTree>
    <p:extLst>
      <p:ext uri="{BB962C8B-B14F-4D97-AF65-F5344CB8AC3E}">
        <p14:creationId xmlns:p14="http://schemas.microsoft.com/office/powerpoint/2010/main" val="1834331270"/>
      </p:ext>
    </p:extLst>
  </p:cSld>
  <p:clrMapOvr>
    <a:masterClrMapping/>
  </p:clrMapOvr>
  <p:timing>
    <p:tnLst>
      <p:par>
        <p:cTn id="1" dur="indefinite" restart="never" nodeType="tmRoot"/>
      </p:par>
    </p:tnLst>
  </p:timing>
</p:sld>
</file>

<file path=ppt/theme/theme1.xml><?xml version="1.0" encoding="utf-8"?>
<a:theme xmlns:a="http://schemas.openxmlformats.org/drawingml/2006/main" name="Revolution">
  <a:themeElements>
    <a:clrScheme name="Revolution">
      <a:dk1>
        <a:sysClr val="windowText" lastClr="000000"/>
      </a:dk1>
      <a:lt1>
        <a:sysClr val="window" lastClr="FFFFFF"/>
      </a:lt1>
      <a:dk2>
        <a:srgbClr val="1B3861"/>
      </a:dk2>
      <a:lt2>
        <a:srgbClr val="38ABED"/>
      </a:lt2>
      <a:accent1>
        <a:srgbClr val="0C5986"/>
      </a:accent1>
      <a:accent2>
        <a:srgbClr val="DDF53D"/>
      </a:accent2>
      <a:accent3>
        <a:srgbClr val="508709"/>
      </a:accent3>
      <a:accent4>
        <a:srgbClr val="BF5E00"/>
      </a:accent4>
      <a:accent5>
        <a:srgbClr val="9C0001"/>
      </a:accent5>
      <a:accent6>
        <a:srgbClr val="660075"/>
      </a:accent6>
      <a:hlink>
        <a:srgbClr val="ABF24D"/>
      </a:hlink>
      <a:folHlink>
        <a:srgbClr val="A0E7FB"/>
      </a:folHlink>
    </a:clrScheme>
    <a:fontScheme name="Revolution">
      <a:majorFont>
        <a:latin typeface="Trebuchet MS"/>
        <a:ea typeface=""/>
        <a:cs typeface=""/>
        <a:font script="Jpan" typeface="ＭＳ ゴシック"/>
      </a:majorFont>
      <a:minorFont>
        <a:latin typeface="Trebuchet MS"/>
        <a:ea typeface=""/>
        <a:cs typeface=""/>
        <a:font script="Jpan" typeface="ＭＳ ゴシック"/>
      </a:minorFont>
    </a:fontScheme>
    <a:fmtScheme name="Revolution">
      <a:fillStyleLst>
        <a:solidFill>
          <a:schemeClr val="phClr"/>
        </a:solidFill>
        <a:solidFill>
          <a:schemeClr val="phClr"/>
        </a:soli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3175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0800000">
              <a:srgbClr val="808080">
                <a:alpha val="75000"/>
              </a:srgbClr>
            </a:innerShdw>
          </a:effectLst>
        </a:effectStyle>
        <a:effectStyle>
          <a:effectLst>
            <a:innerShdw blurRad="50800" dist="25400" dir="13500000">
              <a:srgbClr val="808080">
                <a:alpha val="75000"/>
              </a:srgbClr>
            </a:innerShdw>
            <a:outerShdw blurRad="63500" dist="50800" dir="5400000" algn="br" rotWithShape="0">
              <a:srgbClr val="000000">
                <a:alpha val="35000"/>
              </a:srgbClr>
            </a:outerShdw>
          </a:effectLst>
          <a:scene3d>
            <a:camera prst="orthographicFront">
              <a:rot lat="0" lon="0" rev="0"/>
            </a:camera>
            <a:lightRig rig="threePt" dir="tl">
              <a:rot lat="0" lon="0" rev="11400000"/>
            </a:lightRig>
          </a:scene3d>
          <a:sp3d contourW="12700" prstMaterial="softmetal">
            <a:bevelT w="63500" h="25400" prst="angle"/>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3709</TotalTime>
  <Words>1328</Words>
  <Application>Microsoft Macintosh PowerPoint</Application>
  <PresentationFormat>On-screen Show (4:3)</PresentationFormat>
  <Paragraphs>243</Paragraphs>
  <Slides>34</Slides>
  <Notes>9</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Calibri</vt:lpstr>
      <vt:lpstr>Trebuchet MS</vt:lpstr>
      <vt:lpstr>Wingdings 2</vt:lpstr>
      <vt:lpstr>Arial</vt:lpstr>
      <vt:lpstr>Revolution</vt:lpstr>
      <vt:lpstr>Biomedical Image Analysis</vt:lpstr>
      <vt:lpstr>Plan for Today</vt:lpstr>
      <vt:lpstr>First, let’s take a look at some medical images!</vt:lpstr>
      <vt:lpstr>What are different ways to classify biomedical images?</vt:lpstr>
      <vt:lpstr>What are different ways to classify biomedical images?</vt:lpstr>
      <vt:lpstr>How can quantitative biomedical imaging help</vt:lpstr>
      <vt:lpstr>Automatic Evaluation of Medial Temporal Lobe Atrophy in Aging and Dementia</vt:lpstr>
      <vt:lpstr>Predicting breast cancer recurrence using contrast-enhanced MRI and gene expression</vt:lpstr>
      <vt:lpstr>Diffusion MRI in surgical planning</vt:lpstr>
      <vt:lpstr>Variability in normal mitral annular geometry and its impact on annuloplasty ring selection and design Pouch et al., AHA Meeting, 2012</vt:lpstr>
      <vt:lpstr>In vivo staging of tangle pathology in Alzheimer’s disease with PET scans</vt:lpstr>
      <vt:lpstr>In vivo staging of tangle pathology in Alzheimer’s disease with PET scans</vt:lpstr>
      <vt:lpstr>Mapping fetal brain development Habas el al., Neuroimage, 2010, Kuklisova-Murgasova et al., 2012</vt:lpstr>
      <vt:lpstr>Communicating with patients in vegetative state using fMRI Owen el al., Science, 2010</vt:lpstr>
      <vt:lpstr>Deriving anatomical brain regions based on anatomy, function, and connectivity</vt:lpstr>
      <vt:lpstr>Collaborative analysis of gene expression in the human brain Stein et al., Nature Genetics, 2012</vt:lpstr>
      <vt:lpstr>Computational phantoms derived from cadaver imaging used to improve product safety</vt:lpstr>
      <vt:lpstr>What types of quantitative measures do we need to extract from medical images?</vt:lpstr>
      <vt:lpstr>What types of quantitative measures do we need to extract from medical images?</vt:lpstr>
      <vt:lpstr>What image processing tools do we need to extract these quantitative measures?</vt:lpstr>
      <vt:lpstr>TOOLS OF IMAGE ANALYSIS</vt:lpstr>
      <vt:lpstr>Instructor: Paul Yushkevich</vt:lpstr>
      <vt:lpstr>Teaching Assistant: Ahmed Aly</vt:lpstr>
      <vt:lpstr>PREREQUISITES</vt:lpstr>
      <vt:lpstr>Assignments and Grades</vt:lpstr>
      <vt:lpstr>MATLAB assignments</vt:lpstr>
      <vt:lpstr>Quizzes</vt:lpstr>
      <vt:lpstr>Team Project</vt:lpstr>
      <vt:lpstr>Project Fair – 9/5 (next class)</vt:lpstr>
      <vt:lpstr>RESOURCES</vt:lpstr>
      <vt:lpstr>HOMEWORK POLICY</vt:lpstr>
      <vt:lpstr>Academic Integrity</vt:lpstr>
      <vt:lpstr>Academic Integrity: Source Code</vt:lpstr>
      <vt:lpstr>ACTION ITEMS FOR NEXT WEEK</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Biomedical Imaging Analysis</dc:title>
  <dc:creator/>
  <cp:lastModifiedBy>Yushkevich, Paul</cp:lastModifiedBy>
  <cp:revision>78</cp:revision>
  <dcterms:created xsi:type="dcterms:W3CDTF">2006-08-16T00:00:00Z</dcterms:created>
  <dcterms:modified xsi:type="dcterms:W3CDTF">2018-08-28T16:12:52Z</dcterms:modified>
</cp:coreProperties>
</file>

<file path=docProps/thumbnail.jpeg>
</file>